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8" r:id="rId3"/>
    <p:sldId id="309" r:id="rId4"/>
    <p:sldId id="259" r:id="rId5"/>
    <p:sldId id="293" r:id="rId6"/>
    <p:sldId id="294" r:id="rId7"/>
    <p:sldId id="303" r:id="rId8"/>
    <p:sldId id="264" r:id="rId9"/>
    <p:sldId id="308" r:id="rId10"/>
    <p:sldId id="265" r:id="rId11"/>
    <p:sldId id="310" r:id="rId12"/>
    <p:sldId id="295" r:id="rId13"/>
    <p:sldId id="296" r:id="rId14"/>
    <p:sldId id="297" r:id="rId15"/>
    <p:sldId id="298" r:id="rId16"/>
    <p:sldId id="299" r:id="rId17"/>
    <p:sldId id="275" r:id="rId18"/>
    <p:sldId id="285" r:id="rId19"/>
    <p:sldId id="311" r:id="rId20"/>
    <p:sldId id="288" r:id="rId21"/>
    <p:sldId id="290" r:id="rId22"/>
    <p:sldId id="29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ana Balaji" initials="BB" lastIdx="4" clrIdx="0">
    <p:extLst>
      <p:ext uri="{19B8F6BF-5375-455C-9EA6-DF929625EA0E}">
        <p15:presenceInfo xmlns:p15="http://schemas.microsoft.com/office/powerpoint/2012/main" userId="S-1-5-21-3361151005-2080053223-3394076701-4818" providerId="AD"/>
      </p:ext>
    </p:extLst>
  </p:cmAuthor>
  <p:cmAuthor id="2" name="Ashtami Devi" initials="AD" lastIdx="4" clrIdx="1">
    <p:extLst>
      <p:ext uri="{19B8F6BF-5375-455C-9EA6-DF929625EA0E}">
        <p15:presenceInfo xmlns:p15="http://schemas.microsoft.com/office/powerpoint/2012/main" userId="S-1-5-21-3361151005-2080053223-3394076701-1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8A3C"/>
    <a:srgbClr val="C7203E"/>
    <a:srgbClr val="000000"/>
    <a:srgbClr val="FFFFFF"/>
    <a:srgbClr val="D9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89408" autoAdjust="0"/>
  </p:normalViewPr>
  <p:slideViewPr>
    <p:cSldViewPr>
      <p:cViewPr>
        <p:scale>
          <a:sx n="70" d="100"/>
          <a:sy n="70" d="100"/>
        </p:scale>
        <p:origin x="648"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FC065-5D16-48D8-BD78-EC636424E809}" type="datetimeFigureOut">
              <a:rPr lang="en-US" smtClean="0"/>
              <a:pPr/>
              <a:t>1/13/2016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56487-3873-43C3-ADB1-463FA416D8D6}" type="slidenum">
              <a:rPr lang="en-US" smtClean="0"/>
              <a:pPr/>
              <a:t>‹#›</a:t>
            </a:fld>
            <a:endParaRPr lang="en-US" dirty="0"/>
          </a:p>
        </p:txBody>
      </p:sp>
    </p:spTree>
    <p:extLst>
      <p:ext uri="{BB962C8B-B14F-4D97-AF65-F5344CB8AC3E}">
        <p14:creationId xmlns:p14="http://schemas.microsoft.com/office/powerpoint/2010/main" val="259330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a:t>
            </a:fld>
            <a:endParaRPr lang="en-US" dirty="0"/>
          </a:p>
        </p:txBody>
      </p:sp>
    </p:spTree>
    <p:extLst>
      <p:ext uri="{BB962C8B-B14F-4D97-AF65-F5344CB8AC3E}">
        <p14:creationId xmlns:p14="http://schemas.microsoft.com/office/powerpoint/2010/main" val="96243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2D524-CF7F-47A8-95E5-65E8328C01F6}" type="slidenum">
              <a:rPr lang="en-US"/>
              <a:pPr/>
              <a:t>17</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8367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4A556-6C83-418B-8791-6428568BD4E8}" type="slidenum">
              <a:rPr lang="en-US"/>
              <a:pPr/>
              <a:t>18</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09509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847F2-C575-4622-854A-3C5BC94AB228}" type="slidenum">
              <a:rPr lang="en-US"/>
              <a:pPr/>
              <a:t>2</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8837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EF47F-B145-4C02-9CB5-1597FBA59E36}" type="slidenum">
              <a:rPr lang="en-US"/>
              <a:pPr/>
              <a:t>4</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30908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6</a:t>
            </a:fld>
            <a:endParaRPr lang="en-US" dirty="0"/>
          </a:p>
        </p:txBody>
      </p:sp>
    </p:spTree>
    <p:extLst>
      <p:ext uri="{BB962C8B-B14F-4D97-AF65-F5344CB8AC3E}">
        <p14:creationId xmlns:p14="http://schemas.microsoft.com/office/powerpoint/2010/main" val="144359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E3A00-67D9-406A-B4CD-E5DB6FAE0684}" type="slidenum">
              <a:rPr lang="en-US"/>
              <a:pPr/>
              <a:t>10</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21367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11</a:t>
            </a:fld>
            <a:endParaRPr lang="en-US" dirty="0"/>
          </a:p>
        </p:txBody>
      </p:sp>
    </p:spTree>
    <p:extLst>
      <p:ext uri="{BB962C8B-B14F-4D97-AF65-F5344CB8AC3E}">
        <p14:creationId xmlns:p14="http://schemas.microsoft.com/office/powerpoint/2010/main" val="74362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12</a:t>
            </a:fld>
            <a:endParaRPr lang="en-US" dirty="0"/>
          </a:p>
        </p:txBody>
      </p:sp>
    </p:spTree>
    <p:extLst>
      <p:ext uri="{BB962C8B-B14F-4D97-AF65-F5344CB8AC3E}">
        <p14:creationId xmlns:p14="http://schemas.microsoft.com/office/powerpoint/2010/main" val="36317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13</a:t>
            </a:fld>
            <a:endParaRPr lang="en-US" dirty="0"/>
          </a:p>
        </p:txBody>
      </p:sp>
    </p:spTree>
    <p:extLst>
      <p:ext uri="{BB962C8B-B14F-4D97-AF65-F5344CB8AC3E}">
        <p14:creationId xmlns:p14="http://schemas.microsoft.com/office/powerpoint/2010/main" val="334775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14</a:t>
            </a:fld>
            <a:endParaRPr lang="en-US" dirty="0"/>
          </a:p>
        </p:txBody>
      </p:sp>
    </p:spTree>
    <p:extLst>
      <p:ext uri="{BB962C8B-B14F-4D97-AF65-F5344CB8AC3E}">
        <p14:creationId xmlns:p14="http://schemas.microsoft.com/office/powerpoint/2010/main" val="55756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9888" y="138113"/>
            <a:ext cx="49037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3100" dirty="0" smtClean="0">
                <a:solidFill>
                  <a:schemeClr val="bg1"/>
                </a:solidFill>
                <a:latin typeface="DINPro-CondBlack"/>
                <a:ea typeface="DINPro-CondBlack"/>
                <a:cs typeface="DINPro-CondBlack"/>
              </a:rPr>
              <a:t>GOVT</a:t>
            </a:r>
          </a:p>
        </p:txBody>
      </p:sp>
      <p:grpSp>
        <p:nvGrpSpPr>
          <p:cNvPr id="6" name="Group 10"/>
          <p:cNvGrpSpPr>
            <a:grpSpLocks/>
          </p:cNvGrpSpPr>
          <p:nvPr userDrawn="1"/>
        </p:nvGrpSpPr>
        <p:grpSpPr bwMode="auto">
          <a:xfrm>
            <a:off x="4978400" y="814388"/>
            <a:ext cx="677863" cy="831850"/>
            <a:chOff x="3875465" y="814730"/>
            <a:chExt cx="678753" cy="830997"/>
          </a:xfrm>
        </p:grpSpPr>
        <p:sp>
          <p:nvSpPr>
            <p:cNvPr id="7" name="TextBox 6"/>
            <p:cNvSpPr txBox="1">
              <a:spLocks noChangeArrowheads="1"/>
            </p:cNvSpPr>
            <p:nvPr userDrawn="1"/>
          </p:nvSpPr>
          <p:spPr bwMode="auto">
            <a:xfrm>
              <a:off x="3954944" y="814730"/>
              <a:ext cx="513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4800" dirty="0" smtClean="0">
                  <a:solidFill>
                    <a:srgbClr val="FFFFFF"/>
                  </a:solidFill>
                  <a:latin typeface="DINPro-CondMedium"/>
                  <a:ea typeface="DINPro-CondMedium"/>
                  <a:cs typeface="DINPro-CondMedium"/>
                </a:rPr>
                <a:t>8</a:t>
              </a:r>
            </a:p>
          </p:txBody>
        </p:sp>
        <p:sp>
          <p:nvSpPr>
            <p:cNvPr id="8" name="Oval 7"/>
            <p:cNvSpPr/>
            <p:nvPr userDrawn="1"/>
          </p:nvSpPr>
          <p:spPr>
            <a:xfrm>
              <a:off x="3875465" y="928913"/>
              <a:ext cx="678753" cy="67875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8" name="Title 1" hidden="1"/>
          <p:cNvSpPr>
            <a:spLocks noGrp="1"/>
          </p:cNvSpPr>
          <p:nvPr>
            <p:ph type="title" hasCustomPrompt="1"/>
          </p:nvPr>
        </p:nvSpPr>
        <p:spPr>
          <a:xfrm>
            <a:off x="525764" y="3251"/>
            <a:ext cx="8229600" cy="1143000"/>
          </a:xfrm>
        </p:spPr>
        <p:txBody>
          <a:bodyPr>
            <a:normAutofit/>
          </a:bodyPr>
          <a:lstStyle>
            <a:lvl1pPr algn="l">
              <a:defRPr sz="3200" b="1" baseline="0">
                <a:latin typeface="Franklin Gothic Medium"/>
                <a:cs typeface="Franklin Gothic Medium"/>
              </a:defRPr>
            </a:lvl1pPr>
          </a:lstStyle>
          <a:p>
            <a:r>
              <a:rPr lang="en-US" dirty="0" smtClean="0"/>
              <a:t>Overview of Selling</a:t>
            </a:r>
            <a:endParaRPr lang="en-US" dirty="0"/>
          </a:p>
        </p:txBody>
      </p:sp>
      <p:sp>
        <p:nvSpPr>
          <p:cNvPr id="14" name="TextBox 13"/>
          <p:cNvSpPr txBox="1">
            <a:spLocks noChangeArrowheads="1"/>
          </p:cNvSpPr>
          <p:nvPr userDrawn="1"/>
        </p:nvSpPr>
        <p:spPr bwMode="auto">
          <a:xfrm>
            <a:off x="5508625" y="3165475"/>
            <a:ext cx="3205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smtClean="0">
                <a:solidFill>
                  <a:schemeClr val="tx1"/>
                </a:solidFill>
                <a:latin typeface="Arial" panose="020B0604020202020204" pitchFamily="34" charset="0"/>
                <a:cs typeface="Arial" panose="020B0604020202020204" pitchFamily="34" charset="0"/>
              </a:rPr>
              <a:t>Expanding Customer Relationships</a:t>
            </a:r>
          </a:p>
        </p:txBody>
      </p:sp>
      <p:sp>
        <p:nvSpPr>
          <p:cNvPr id="15" name="TextBox 1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a:t>
            </a:r>
            <a:r>
              <a:rPr lang="en-US" altLang="en-US" sz="7200" dirty="0" smtClean="0">
                <a:solidFill>
                  <a:schemeClr val="tx1"/>
                </a:solidFill>
                <a:latin typeface="DINPro-CondBlack"/>
                <a:ea typeface="DINPro-CondBlack"/>
                <a:cs typeface="DINPro-CondBlack"/>
              </a:rPr>
              <a:t>9</a:t>
            </a:r>
          </a:p>
        </p:txBody>
      </p:sp>
      <p:sp>
        <p:nvSpPr>
          <p:cNvPr id="16" name="Rectangle 15"/>
          <p:cNvSpPr/>
          <p:nvPr userDrawn="1"/>
        </p:nvSpPr>
        <p:spPr>
          <a:xfrm>
            <a:off x="0" y="-19459"/>
            <a:ext cx="9144000" cy="1619660"/>
          </a:xfrm>
          <a:prstGeom prst="rect">
            <a:avLst/>
          </a:prstGeom>
          <a:solidFill>
            <a:srgbClr val="5B8A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7" name="Straight Connector 16"/>
          <p:cNvCxnSpPr/>
          <p:nvPr userDrawn="1"/>
        </p:nvCxnSpPr>
        <p:spPr>
          <a:xfrm>
            <a:off x="4832350" y="2987675"/>
            <a:ext cx="4311650" cy="0"/>
          </a:xfrm>
          <a:prstGeom prst="line">
            <a:avLst/>
          </a:prstGeom>
          <a:ln w="38100" cmpd="sng">
            <a:solidFill>
              <a:srgbClr val="5B8A3C"/>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8216" y="-19459"/>
            <a:ext cx="5212080" cy="6889398"/>
          </a:xfrm>
          <a:prstGeom prst="rect">
            <a:avLst/>
          </a:prstGeom>
        </p:spPr>
      </p:pic>
    </p:spTree>
    <p:extLst>
      <p:ext uri="{BB962C8B-B14F-4D97-AF65-F5344CB8AC3E}">
        <p14:creationId xmlns:p14="http://schemas.microsoft.com/office/powerpoint/2010/main" val="25686531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EAE9CC9B-2513-49FD-B51C-2E783DBE9ABE}"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CH9</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3"/>
          </p:nvPr>
        </p:nvSpPr>
        <p:spPr/>
        <p:txBody>
          <a:bodyPr/>
          <a:lstStyle>
            <a:lvl1pPr>
              <a:defRPr/>
            </a:lvl1pPr>
          </a:lstStyle>
          <a:p>
            <a:pPr>
              <a:defRPr/>
            </a:pPr>
            <a:fld id="{6231D177-A997-458C-8E63-8CC992207E60}" type="datetimeFigureOut">
              <a:rPr lang="en-US"/>
              <a:pPr>
                <a:defRPr/>
              </a:pPr>
              <a:t>1/13/2016</a:t>
            </a:fld>
            <a:endParaRPr lang="en-US"/>
          </a:p>
        </p:txBody>
      </p:sp>
      <p:sp>
        <p:nvSpPr>
          <p:cNvPr id="12" name="Footer Placeholder 4"/>
          <p:cNvSpPr>
            <a:spLocks noGrp="1"/>
          </p:cNvSpPr>
          <p:nvPr>
            <p:ph type="ftr" sz="quarter" idx="14"/>
          </p:nvPr>
        </p:nvSpPr>
        <p:spPr/>
        <p:txBody>
          <a:bodyPr/>
          <a:lstStyle>
            <a:lvl1pPr>
              <a:defRPr/>
            </a:lvl1pPr>
          </a:lstStyle>
          <a:p>
            <a:pPr>
              <a:defRPr/>
            </a:pPr>
            <a:endParaRPr lang="en-US"/>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3255325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AAAC146-CE6A-4EE5-8C50-D12609894D7C}"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CH9</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fld id="{54DD076E-EE14-4595-A798-84E5B4AD108E}" type="datetimeFigureOut">
              <a:rPr lang="en-US"/>
              <a:pPr>
                <a:defRPr/>
              </a:pPr>
              <a:t>1/13/2016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1195173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911E7E-EC1A-4238-88DD-4181AC42A8FF}"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E4A27-705D-426C-A605-464A8B487525}" type="slidenum">
              <a:rPr lang="en-US" altLang="en-US"/>
              <a:pPr>
                <a:defRPr/>
              </a:pPr>
              <a:t>‹#›</a:t>
            </a:fld>
            <a:endParaRPr lang="en-US" altLang="en-US"/>
          </a:p>
        </p:txBody>
      </p:sp>
    </p:spTree>
    <p:extLst>
      <p:ext uri="{BB962C8B-B14F-4D97-AF65-F5344CB8AC3E}">
        <p14:creationId xmlns:p14="http://schemas.microsoft.com/office/powerpoint/2010/main" val="107294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3A043B8-B5A8-4166-8AA0-FC387FACE887}"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A192E3-3DF6-40F1-87CB-22D935B1A55D}" type="slidenum">
              <a:rPr lang="en-US" altLang="en-US"/>
              <a:pPr>
                <a:defRPr/>
              </a:pPr>
              <a:t>‹#›</a:t>
            </a:fld>
            <a:endParaRPr lang="en-US" altLang="en-US"/>
          </a:p>
        </p:txBody>
      </p:sp>
    </p:spTree>
    <p:extLst>
      <p:ext uri="{BB962C8B-B14F-4D97-AF65-F5344CB8AC3E}">
        <p14:creationId xmlns:p14="http://schemas.microsoft.com/office/powerpoint/2010/main" val="130602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9DAD57C-029A-495B-8B08-680C9A57A1C5}" type="datetimeFigureOut">
              <a:rPr lang="en-US"/>
              <a:pPr>
                <a:defRPr/>
              </a:pPr>
              <a:t>1/13/2016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FFCACF-994C-499B-BD0F-B6364CA8A670}" type="slidenum">
              <a:rPr lang="en-US" altLang="en-US"/>
              <a:pPr>
                <a:defRPr/>
              </a:pPr>
              <a:t>‹#›</a:t>
            </a:fld>
            <a:endParaRPr lang="en-US" altLang="en-US"/>
          </a:p>
        </p:txBody>
      </p:sp>
    </p:spTree>
    <p:extLst>
      <p:ext uri="{BB962C8B-B14F-4D97-AF65-F5344CB8AC3E}">
        <p14:creationId xmlns:p14="http://schemas.microsoft.com/office/powerpoint/2010/main" val="3546929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C327C2-E484-4459-A1E7-B5B67DCF2F2B}" type="datetimeFigureOut">
              <a:rPr lang="en-US"/>
              <a:pPr>
                <a:defRPr/>
              </a:pPr>
              <a:t>1/13/2016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BB4335-B859-4B75-84E9-FF47A9617B09}" type="slidenum">
              <a:rPr lang="en-US" altLang="en-US"/>
              <a:pPr>
                <a:defRPr/>
              </a:pPr>
              <a:t>‹#›</a:t>
            </a:fld>
            <a:endParaRPr lang="en-US" altLang="en-US"/>
          </a:p>
        </p:txBody>
      </p:sp>
    </p:spTree>
    <p:extLst>
      <p:ext uri="{BB962C8B-B14F-4D97-AF65-F5344CB8AC3E}">
        <p14:creationId xmlns:p14="http://schemas.microsoft.com/office/powerpoint/2010/main" val="95176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B15C12-FE46-402F-9C4D-CCDA222E5432}" type="datetimeFigureOut">
              <a:rPr lang="en-US"/>
              <a:pPr>
                <a:defRPr/>
              </a:pPr>
              <a:t>1/13/2016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C1DD9F-EC96-454B-816B-7E10229FCD12}" type="slidenum">
              <a:rPr lang="en-US" altLang="en-US"/>
              <a:pPr>
                <a:defRPr/>
              </a:pPr>
              <a:t>‹#›</a:t>
            </a:fld>
            <a:endParaRPr lang="en-US" altLang="en-US"/>
          </a:p>
        </p:txBody>
      </p:sp>
    </p:spTree>
    <p:extLst>
      <p:ext uri="{BB962C8B-B14F-4D97-AF65-F5344CB8AC3E}">
        <p14:creationId xmlns:p14="http://schemas.microsoft.com/office/powerpoint/2010/main" val="371922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13C58C-1237-4AA5-835B-F8A7EEB08945}"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C5D017-27A2-4E5B-AE9B-A1823A890488}" type="slidenum">
              <a:rPr lang="en-US" altLang="en-US"/>
              <a:pPr>
                <a:defRPr/>
              </a:pPr>
              <a:t>‹#›</a:t>
            </a:fld>
            <a:endParaRPr lang="en-US" altLang="en-US"/>
          </a:p>
        </p:txBody>
      </p:sp>
    </p:spTree>
    <p:extLst>
      <p:ext uri="{BB962C8B-B14F-4D97-AF65-F5344CB8AC3E}">
        <p14:creationId xmlns:p14="http://schemas.microsoft.com/office/powerpoint/2010/main" val="173559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05B01E-6491-4501-8D91-BE55A83E0BEC}"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35B4E-957E-497C-978F-F0163DC84A3B}" type="slidenum">
              <a:rPr lang="en-US" altLang="en-US"/>
              <a:pPr>
                <a:defRPr/>
              </a:pPr>
              <a:t>‹#›</a:t>
            </a:fld>
            <a:endParaRPr lang="en-US" altLang="en-US"/>
          </a:p>
        </p:txBody>
      </p:sp>
    </p:spTree>
    <p:extLst>
      <p:ext uri="{BB962C8B-B14F-4D97-AF65-F5344CB8AC3E}">
        <p14:creationId xmlns:p14="http://schemas.microsoft.com/office/powerpoint/2010/main" val="356523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7B44BC-C031-41B0-B55C-7E2CDEBC80C1}"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0D38EE-45D4-42EE-80E9-455C4AD9E4BE}" type="slidenum">
              <a:rPr lang="en-US" altLang="en-US"/>
              <a:pPr>
                <a:defRPr/>
              </a:pPr>
              <a:t>‹#›</a:t>
            </a:fld>
            <a:endParaRPr lang="en-US" altLang="en-US"/>
          </a:p>
        </p:txBody>
      </p:sp>
    </p:spTree>
    <p:extLst>
      <p:ext uri="{BB962C8B-B14F-4D97-AF65-F5344CB8AC3E}">
        <p14:creationId xmlns:p14="http://schemas.microsoft.com/office/powerpoint/2010/main" val="82682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44B018F-BBC6-4579-AF96-E015392F079D}"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CH9</a:t>
            </a:r>
            <a:endParaRPr lang="en-US" b="1" dirty="0">
              <a:solidFill>
                <a:srgbClr val="000000"/>
              </a:solidFill>
            </a:endParaRPr>
          </a:p>
        </p:txBody>
      </p:sp>
      <p:sp>
        <p:nvSpPr>
          <p:cNvPr id="8" name="Chord 7"/>
          <p:cNvSpPr/>
          <p:nvPr userDrawn="1"/>
        </p:nvSpPr>
        <p:spPr>
          <a:xfrm rot="13320000">
            <a:off x="-465138" y="155575"/>
            <a:ext cx="987426" cy="987425"/>
          </a:xfrm>
          <a:prstGeom prst="chord">
            <a:avLst>
              <a:gd name="adj1" fmla="val 2700000"/>
              <a:gd name="adj2" fmla="val 13872841"/>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fld id="{3B86AFE7-21B5-4C02-B31A-A8F9640E4B75}"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BE01A6B-3977-4845-90BA-B4649FC5F657}" type="slidenum">
              <a:rPr lang="en-US" altLang="en-US"/>
              <a:pPr>
                <a:defRPr/>
              </a:pPr>
              <a:t>‹#›</a:t>
            </a:fld>
            <a:endParaRPr lang="en-US" altLang="en-US"/>
          </a:p>
        </p:txBody>
      </p:sp>
      <p:sp>
        <p:nvSpPr>
          <p:cNvPr id="12"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15058410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DADE7D-E56C-4C1A-98F4-F4E75A0B74D3}"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DEDFE-3017-42D1-9CE5-9BE6723E03A1}" type="slidenum">
              <a:rPr lang="en-US" altLang="en-US"/>
              <a:pPr>
                <a:defRPr/>
              </a:pPr>
              <a:t>‹#›</a:t>
            </a:fld>
            <a:endParaRPr lang="en-US" altLang="en-US"/>
          </a:p>
        </p:txBody>
      </p:sp>
    </p:spTree>
    <p:extLst>
      <p:ext uri="{BB962C8B-B14F-4D97-AF65-F5344CB8AC3E}">
        <p14:creationId xmlns:p14="http://schemas.microsoft.com/office/powerpoint/2010/main" val="918073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3BDF827-42CE-4FBA-BEEB-86BBAF44D14A}" type="slidenum">
              <a:rPr lang="en-US"/>
              <a:pPr/>
              <a:t>‹#›</a:t>
            </a:fld>
            <a:endParaRPr lang="en-US"/>
          </a:p>
        </p:txBody>
      </p:sp>
    </p:spTree>
    <p:extLst>
      <p:ext uri="{BB962C8B-B14F-4D97-AF65-F5344CB8AC3E}">
        <p14:creationId xmlns:p14="http://schemas.microsoft.com/office/powerpoint/2010/main" val="884299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13FE484-0E30-4DDE-9808-F3238A8DDE38}" type="slidenum">
              <a:rPr lang="en-US"/>
              <a:pPr/>
              <a:t>‹#›</a:t>
            </a:fld>
            <a:endParaRPr lang="en-US"/>
          </a:p>
        </p:txBody>
      </p:sp>
    </p:spTree>
    <p:extLst>
      <p:ext uri="{BB962C8B-B14F-4D97-AF65-F5344CB8AC3E}">
        <p14:creationId xmlns:p14="http://schemas.microsoft.com/office/powerpoint/2010/main" val="185495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a:t>
            </a:r>
            <a:r>
              <a:rPr lang="en-US" sz="800" dirty="0" err="1">
                <a:solidFill>
                  <a:schemeClr val="tx1"/>
                </a:solidFill>
                <a:latin typeface="Arial" pitchFamily="-111" charset="0"/>
                <a:ea typeface="ＭＳ Ｐゴシック" pitchFamily="-111" charset="-128"/>
                <a:cs typeface="ＭＳ Ｐゴシック" pitchFamily="-111" charset="-128"/>
              </a:rPr>
              <a:t>Cengage</a:t>
            </a:r>
            <a:r>
              <a:rPr lang="en-US" sz="800" dirty="0">
                <a:solidFill>
                  <a:schemeClr val="tx1"/>
                </a:solidFill>
                <a:latin typeface="Arial" pitchFamily="-111" charset="0"/>
                <a:ea typeface="ＭＳ Ｐゴシック" pitchFamily="-111" charset="-128"/>
                <a:cs typeface="ＭＳ Ｐゴシック" pitchFamily="-111" charset="-128"/>
              </a:rPr>
              <a:t>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8110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9402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7813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1092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5829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910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323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92D2E3F-040F-46A2-A67F-40804B534D28}"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fld id="{1202CCB0-9925-4C57-9DAF-4271828A7AD2}"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42FBDAB-BFA9-4D52-A02E-921DAF8CC505}" type="slidenum">
              <a:rPr lang="en-US" altLang="en-US"/>
              <a:pPr>
                <a:defRPr/>
              </a:pPr>
              <a:t>‹#›</a:t>
            </a:fld>
            <a:endParaRPr lang="en-US" altLang="en-US"/>
          </a:p>
        </p:txBody>
      </p:sp>
    </p:spTree>
    <p:extLst>
      <p:ext uri="{BB962C8B-B14F-4D97-AF65-F5344CB8AC3E}">
        <p14:creationId xmlns:p14="http://schemas.microsoft.com/office/powerpoint/2010/main" val="35049661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472B9C3D-A528-47FC-A1EE-2993BEE04FC6}"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5" name="Footer Placeholder 1"/>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latin typeface="Arial Narrow"/>
                <a:cs typeface="Arial Narrow"/>
              </a:rPr>
              <a:t>Copyright ©2017 Cengage Learning. All Rights Reserved. May not be scanned, copied or duplicated, or posted to a publicly accessible website, in whole or in part. </a:t>
            </a:r>
            <a:endParaRPr lang="en-US" sz="700" kern="700" spc="50" dirty="0">
              <a:latin typeface="Arial Narrow"/>
              <a:cs typeface="Arial Narrow"/>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dirty="0" smtClean="0">
                <a:solidFill>
                  <a:schemeClr val="bg1"/>
                </a:solidFill>
                <a:latin typeface="Franklin Gothic Medium" pitchFamily="34" charset="0"/>
                <a:ea typeface="Franklin Gothic Medium" pitchFamily="34" charset="0"/>
                <a:cs typeface="Franklin Gothic Medium" pitchFamily="34" charset="0"/>
              </a:rPr>
              <a:t>Table</a:t>
            </a:r>
            <a:endParaRPr lang="en-US" altLang="en-US" sz="3200" b="1" i="1" dirty="0"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CH1</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83AE095B-BCF8-4566-8830-F5FB9758B079}"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AE4EBCE-DF83-4C7F-8C0C-058A48553AA5}" type="slidenum">
              <a:rPr lang="en-US" altLang="en-US"/>
              <a:pPr>
                <a:defRPr/>
              </a:pPr>
              <a:t>‹#›</a:t>
            </a:fld>
            <a:endParaRPr lang="en-US" altLang="en-US"/>
          </a:p>
        </p:txBody>
      </p:sp>
    </p:spTree>
    <p:extLst>
      <p:ext uri="{BB962C8B-B14F-4D97-AF65-F5344CB8AC3E}">
        <p14:creationId xmlns:p14="http://schemas.microsoft.com/office/powerpoint/2010/main" val="2077373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9985B58-E769-49DC-BA86-7202C83332B0}"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smtClean="0">
                <a:solidFill>
                  <a:schemeClr val="bg1"/>
                </a:solidFill>
                <a:latin typeface="Franklin Gothic Medium" pitchFamily="34" charset="0"/>
                <a:ea typeface="Franklin Gothic Medium" pitchFamily="34" charset="0"/>
                <a:cs typeface="Franklin Gothic Medium" pitchFamily="34" charset="0"/>
              </a:rPr>
              <a:t>Figure</a:t>
            </a:r>
            <a:endParaRPr lang="en-US" altLang="en-US" sz="3200" b="1" i="1"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CH9</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025F0066-16FD-43F4-9753-1837A6BC77B4}"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3E27AEA-D96E-4C25-9D9B-51A6E47E5C4C}" type="slidenum">
              <a:rPr lang="en-US" altLang="en-US"/>
              <a:pPr>
                <a:defRPr/>
              </a:pPr>
              <a:t>‹#›</a:t>
            </a:fld>
            <a:endParaRPr lang="en-US" altLang="en-US"/>
          </a:p>
        </p:txBody>
      </p:sp>
      <p:sp>
        <p:nvSpPr>
          <p:cNvPr id="12"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1636818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9FD9D570-796A-4176-8DEE-9A4459960181}"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dirty="0" smtClean="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dirty="0"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CH9</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92BA8D2D-7C57-49CB-ABB3-91999DCE5961}"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7AEE60E-048C-465F-A7FD-3B727D0EC214}" type="slidenum">
              <a:rPr lang="en-US" altLang="en-US"/>
              <a:pPr>
                <a:defRPr/>
              </a:pPr>
              <a:t>‹#›</a:t>
            </a:fld>
            <a:endParaRPr lang="en-US" altLang="en-US"/>
          </a:p>
        </p:txBody>
      </p:sp>
      <p:sp>
        <p:nvSpPr>
          <p:cNvPr id="12"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13142270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221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7782913-C997-46EA-910A-6331CDC38F50}"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CH9</a:t>
            </a:r>
            <a:endParaRPr lang="en-US"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fld id="{63D7E944-F57A-41F2-98C2-EB964BDFBF14}" type="datetimeFigureOut">
              <a:rPr lang="en-US"/>
              <a:pPr>
                <a:defRPr/>
              </a:pPr>
              <a:t>1/13/2016</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29245735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A8F6A0E7-29FF-47B4-AB49-4943416044B8}"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8" name="Footer Placeholder 1"/>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latin typeface="Arial Narrow"/>
                <a:cs typeface="Arial Narrow"/>
              </a:rPr>
              <a:t>Copyright ©2017 Cengage Learning. All Rights Reserved. May not be scanned, copied or duplicated, or posted to a publicly accessible website, in whole or in part. </a:t>
            </a:r>
            <a:endParaRPr lang="en-US" sz="700" kern="700" spc="50" dirty="0">
              <a:latin typeface="Arial Narrow"/>
              <a:cs typeface="Arial Narrow"/>
            </a:endParaRPr>
          </a:p>
        </p:txBody>
      </p:sp>
      <p:sp>
        <p:nvSpPr>
          <p:cNvPr id="9" name="TextBox 8"/>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2400" smtClean="0">
                <a:solidFill>
                  <a:srgbClr val="B00027"/>
                </a:solidFill>
                <a:latin typeface="Arial Narrow" pitchFamily="34" charset="0"/>
                <a:ea typeface="Arial Narrow" pitchFamily="34" charset="0"/>
                <a:cs typeface="Arial Narrow" pitchFamily="34" charset="0"/>
              </a:rPr>
              <a:t>LEARNING OUTCOMES </a:t>
            </a:r>
            <a:r>
              <a:rPr lang="en-US" altLang="en-US" sz="2000" i="1" smtClean="0">
                <a:solidFill>
                  <a:srgbClr val="B00027"/>
                </a:solidFill>
                <a:latin typeface="Arial Narrow" pitchFamily="34" charset="0"/>
                <a:ea typeface="Arial Narrow" pitchFamily="34" charset="0"/>
                <a:cs typeface="Arial Narrow" pitchFamily="34" charset="0"/>
              </a:rPr>
              <a:t>(continued)</a:t>
            </a: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CH9</a:t>
            </a:r>
            <a:endParaRPr lang="en-US"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2D982592-DFA6-4671-A910-6D1A4AB3C095}" type="datetimeFigureOut">
              <a:rPr lang="en-US"/>
              <a:pPr>
                <a:defRPr/>
              </a:pPr>
              <a:t>1/13/2016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855628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8F74FDE0-9523-4407-85C8-07D130536B75}"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CH9</a:t>
            </a:r>
            <a:endParaRPr lang="en-US"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a:t>
            </a:r>
            <a:r>
              <a:rPr lang="en-US" dirty="0" smtClean="0"/>
              <a:t>Master </a:t>
            </a:r>
            <a:r>
              <a:rPr lang="en-US" dirty="0"/>
              <a:t>text </a:t>
            </a:r>
            <a:r>
              <a:rPr lang="en-US" dirty="0" smtClean="0"/>
              <a:t>styles</a:t>
            </a:r>
            <a:endParaRPr lang="en-US" dirty="0"/>
          </a:p>
        </p:txBody>
      </p:sp>
      <p:sp>
        <p:nvSpPr>
          <p:cNvPr id="12" name="Date Placeholder 3"/>
          <p:cNvSpPr>
            <a:spLocks noGrp="1"/>
          </p:cNvSpPr>
          <p:nvPr>
            <p:ph type="dt" sz="half" idx="10"/>
          </p:nvPr>
        </p:nvSpPr>
        <p:spPr/>
        <p:txBody>
          <a:bodyPr/>
          <a:lstStyle>
            <a:lvl1pPr>
              <a:defRPr/>
            </a:lvl1pPr>
          </a:lstStyle>
          <a:p>
            <a:pPr>
              <a:defRPr/>
            </a:pPr>
            <a:fld id="{CC188ABC-2CD7-4F27-82F9-30EA07B2CF92}" type="datetimeFigureOut">
              <a:rPr lang="en-US"/>
              <a:pPr>
                <a:defRPr/>
              </a:pPr>
              <a:t>1/13/2016</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24603172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FB9A078-404E-4C89-AA35-D4F689A7ADE0}" type="datetimeFigureOut">
              <a:rPr lang="en-US"/>
              <a:pPr>
                <a:defRPr/>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941CE0-8F64-4C3A-A347-37D2CC9228F0}" type="slidenum">
              <a:rPr lang="en-US" altLang="en-US"/>
              <a:pPr>
                <a:defRPr/>
              </a:pPr>
              <a:t>‹#›</a:t>
            </a:fld>
            <a:endParaRPr lang="en-US" altLang="en-US"/>
          </a:p>
        </p:txBody>
      </p:sp>
    </p:spTree>
    <p:extLst>
      <p:ext uri="{BB962C8B-B14F-4D97-AF65-F5344CB8AC3E}">
        <p14:creationId xmlns:p14="http://schemas.microsoft.com/office/powerpoint/2010/main" val="90048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600" dirty="0"/>
              <a:t>Expanding Customer Relationships</a:t>
            </a:r>
          </a:p>
        </p:txBody>
      </p:sp>
      <p:sp>
        <p:nvSpPr>
          <p:cNvPr id="4" name="Footer Placeholder 1"/>
          <p:cNvSpPr>
            <a:spLocks noGrp="1"/>
          </p:cNvSpPr>
          <p:nvPr>
            <p:ph type="ftr" sz="quarter" idx="4294967295"/>
          </p:nvPr>
        </p:nvSpPr>
        <p:spPr>
          <a:xfrm>
            <a:off x="5181600" y="6440488"/>
            <a:ext cx="3936264" cy="422275"/>
          </a:xfrm>
        </p:spPr>
        <p:txBody>
          <a:bodyPr anchor="b"/>
          <a:lstStyle>
            <a:lvl1pPr algn="ctr" rtl="0" eaLnBrk="1" fontAlgn="base" hangingPunct="1">
              <a:spcBef>
                <a:spcPct val="0"/>
              </a:spcBef>
              <a:spcAft>
                <a:spcPct val="0"/>
              </a:spcAft>
              <a:defRPr lang="en-US" sz="700" kern="700" spc="50" smtClean="0">
                <a:solidFill>
                  <a:schemeClr val="tx1"/>
                </a:solidFill>
                <a:latin typeface="Arial Narrow"/>
                <a:ea typeface="ＭＳ Ｐゴシック" panose="020B0600070205080204" pitchFamily="34" charset="-128"/>
                <a:cs typeface="Arial Narrow"/>
              </a:defRPr>
            </a:lvl1pPr>
          </a:lstStyle>
          <a:p>
            <a:pPr>
              <a:defRPr/>
            </a:pPr>
            <a:r>
              <a:rPr lang="en-IN" dirty="0" smtClean="0"/>
              <a:t>Copyright ©2017 Cengage Learning. All Rights Reserved. May not be scanned, copied or duplicated, or posted to a publicly accessible website, in whole or in part. </a:t>
            </a:r>
            <a:endParaRPr lang="en-IN" dirty="0"/>
          </a:p>
        </p:txBody>
      </p:sp>
    </p:spTree>
    <p:extLst>
      <p:ext uri="{BB962C8B-B14F-4D97-AF65-F5344CB8AC3E}">
        <p14:creationId xmlns:p14="http://schemas.microsoft.com/office/powerpoint/2010/main" val="2347452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r>
              <a:rPr lang="en-US" dirty="0" smtClean="0">
                <a:solidFill>
                  <a:schemeClr val="bg1"/>
                </a:solidFill>
              </a:rPr>
              <a:t>9.3	</a:t>
            </a:r>
            <a:r>
              <a:rPr lang="en-US" dirty="0" smtClean="0"/>
              <a:t>Relationship </a:t>
            </a:r>
            <a:r>
              <a:rPr lang="en-US" dirty="0"/>
              <a:t>Enhancement Activities</a:t>
            </a:r>
          </a:p>
        </p:txBody>
      </p:sp>
      <p:pic>
        <p:nvPicPr>
          <p:cNvPr id="2" name="Picture 1" descr="The table has 2 columns and 7 rows. The first column is titled partnership-enhancement activities and the second column is titled salesperson responsibility. In row 2, column 1 reads provide useful information and column 2 reads relevant, timely, and high quality. &#10;In row 3, column 1 reads expedite orders/monitor installation and column 2 reads track orders, inform on delays, and help with installation.&#10;In row 4, column 1 reads train customer personnel and column 2 reads train even when contract does not call for it. &#10;In row 5, column 1 reads correct billing errors and column 2 reads go over all orders and correct problem before customer recognizes it.&#10;In row 6, column 1 reads remember the customer after the sale and column 2 reads set up a regular call schedule and let customer know you will be back.&#10;In row 7, column 1 reads resolve complaints and column 2 reads preferably prevent the need to complain and ask customer how he or she wants complaint resolved.&#10;" title="Exhibit 9.3  Relationship Enhancement Activ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05000"/>
            <a:ext cx="7709090" cy="3932333"/>
          </a:xfrm>
          <a:prstGeom prst="rect">
            <a:avLst/>
          </a:prstGeom>
        </p:spPr>
      </p:pic>
    </p:spTree>
    <p:extLst>
      <p:ext uri="{BB962C8B-B14F-4D97-AF65-F5344CB8AC3E}">
        <p14:creationId xmlns:p14="http://schemas.microsoft.com/office/powerpoint/2010/main" val="3169191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9.3</a:t>
            </a:r>
            <a:r>
              <a:rPr lang="en-US" dirty="0"/>
              <a:t>	Traditional versus Relational Sales Process</a:t>
            </a:r>
          </a:p>
        </p:txBody>
      </p:sp>
      <p:pic>
        <p:nvPicPr>
          <p:cNvPr id="2" name="Picture 1" descr="The figure contains the title traditional sales process. Below that, there are four terms and three arrows in between those terms. The terms are prospect, needs discovery, presentation and get order. &#10;Next title is trust-based sales process. It is aligned toward the left side of the figure. There are four terms and three arrows in between those terms. The terms are prospect, needs discovery, presentation, and earn commitment. An arrow points downward from the term earn commitment. It reads enhancing customer relationships which have five subpoints that reads:&#10;• Assess customer satisfaction&#10;• Build value through post-sale follow-up&#10;• Ensure customer satisfaction&#10;There are five more subpoints under ensure customer satisfaction:&#10;o Remember the customer after the sale&#10;o Expedite orders and monitor installation &#10;o Train customer personnel&#10;o Correct billing errors&#10;o Encourage and resolve customer complaints&#10;• Expand collaborative involvement&#10;• Work to add value and enhance mutual opportunities&#10;There are three more subpoints under work to add value and enhance mutual opportunities:&#10; Provide quality customer service&#10; Manage customer expectations&#10; Develop a service strategy&#10;" title="Figure 9.3  Traditional versus Relational Sales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52600"/>
            <a:ext cx="6934200" cy="4770095"/>
          </a:xfrm>
          <a:prstGeom prst="rect">
            <a:avLst/>
          </a:prstGeom>
        </p:spPr>
      </p:pic>
    </p:spTree>
    <p:extLst>
      <p:ext uri="{BB962C8B-B14F-4D97-AF65-F5344CB8AC3E}">
        <p14:creationId xmlns:p14="http://schemas.microsoft.com/office/powerpoint/2010/main" val="419341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Ethical Dilemma</a:t>
            </a:r>
            <a:endParaRPr lang="en-IN" dirty="0"/>
          </a:p>
        </p:txBody>
      </p:sp>
      <p:pic>
        <p:nvPicPr>
          <p:cNvPr id="4" name="Content Placeholder 3" descr="The slide contains a rectangular shaped box with the following text. &#10;Evan Celler is a sales representative for a manufacturer of windshield wipers that calls on automotive supply shops and various retail outlets. In reviewing an invoice scheduled to be submitted to one of his newest customers, he noticed a pricing error. The price should have included a quantity discount. Evan recalls mentioning the opportunity for earning quantity discounts to this customer when taking the customer’s first order several months ago, but recalls not much was made of it since at that time this customer had no intent to place a large order. If Evan were to obtain this higher price, he would realize a significantly larger commission on this order. Given that this customer was relatively new, there was some question as to whether the customer would even realize he was not receiving a quantity discount. If you were Evan, what would you do?&#10;a) Contact my billing department and have them correct the invoice prior to sending it.&#10;b) Keep quiet, but if the customer questions the price, then inform the customer that billing made an error and that I will have them send out an invoice that includes the quantity discount.&#10;c) Take my increased commission and treat myself to a nice dinner out since I deserve it; if the customer questions the price, tell the customer that quantity discounts only take effect after a customer has been buying from our company for at least nine months, so they will be eligible for a quantity discount very soon. There is an of two piggy banks on the top-right corner of the box.&#10;&#10;There is an image in between the text within the feature box. The image shows a piggy bank. &#10;" title="Ethical Dilem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964" y="1981200"/>
            <a:ext cx="7823200" cy="4091977"/>
          </a:xfrm>
        </p:spPr>
      </p:pic>
    </p:spTree>
    <p:extLst>
      <p:ext uri="{BB962C8B-B14F-4D97-AF65-F5344CB8AC3E}">
        <p14:creationId xmlns:p14="http://schemas.microsoft.com/office/powerpoint/2010/main" val="42322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bg1"/>
                </a:solidFill>
              </a:rPr>
              <a:t>9.5	</a:t>
            </a:r>
            <a:r>
              <a:rPr lang="en-IN" dirty="0"/>
              <a:t>Typical </a:t>
            </a:r>
            <a:r>
              <a:rPr lang="en-IN" dirty="0" smtClean="0"/>
              <a:t>Customer Complaints</a:t>
            </a:r>
            <a:endParaRPr lang="en-IN" dirty="0">
              <a:solidFill>
                <a:schemeClr val="bg1"/>
              </a:solidFill>
            </a:endParaRPr>
          </a:p>
        </p:txBody>
      </p:sp>
      <p:pic>
        <p:nvPicPr>
          <p:cNvPr id="2" name="Picture 1" descr="The rectangular shaped box contains the following text:&#10;1. Late delivery&#10;2. Damaged merchandise&#10;3. Invoice errors&#10;4. Out of stock—back orders&#10;5. Shipped incorrect product&#10;6. Shipped incorrect order size&#10;7. Service department unresponsive&#10;8. Product does not live up to expectations&#10;9. Customer not informed of new developments&#10;10. Customer’s problems not taken seriously&#10;11. Improper installation&#10;12. Need more training&#10;13. Price increase—no notice&#10;14. Cannot find the salesperson when needed&#10;15. Unreturned phone calls&#10;" title="Exhibit 9.5 Typical Customer Complai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81200"/>
            <a:ext cx="4286688" cy="4455558"/>
          </a:xfrm>
          <a:prstGeom prst="rect">
            <a:avLst/>
          </a:prstGeom>
        </p:spPr>
      </p:pic>
    </p:spTree>
    <p:extLst>
      <p:ext uri="{BB962C8B-B14F-4D97-AF65-F5344CB8AC3E}">
        <p14:creationId xmlns:p14="http://schemas.microsoft.com/office/powerpoint/2010/main" val="25404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9.6	</a:t>
            </a:r>
            <a:r>
              <a:rPr lang="en-IN" dirty="0" smtClean="0"/>
              <a:t>General Procedures for Handling Complaints</a:t>
            </a:r>
            <a:endParaRPr lang="en-IN" dirty="0"/>
          </a:p>
        </p:txBody>
      </p:sp>
      <p:pic>
        <p:nvPicPr>
          <p:cNvPr id="4" name="Picture 3" descr="The rectangular shaped box contains the following text:&#10;1. Build relationship to the point that the customer is comfortable complaining.&#10;2. Listen carefully and get the whole story.&#10;3. Ask the customer what he or she would like you to do.&#10;4. Gain agreement on a solution. Tell the customer what you can do; do not focus on what you cannot do.&#10;5. Take action; educate the customer so he or she has realistic expectations.&#10;6. Follow through on all promises. Add value.&#10;" title="Exhibit 9.6  General Procedures for Handling Complai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133600"/>
            <a:ext cx="5653536" cy="4120800"/>
          </a:xfrm>
          <a:prstGeom prst="rect">
            <a:avLst/>
          </a:prstGeom>
        </p:spPr>
      </p:pic>
    </p:spTree>
    <p:extLst>
      <p:ext uri="{BB962C8B-B14F-4D97-AF65-F5344CB8AC3E}">
        <p14:creationId xmlns:p14="http://schemas.microsoft.com/office/powerpoint/2010/main" val="21095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Collaborative Involvement </a:t>
            </a:r>
            <a:endParaRPr lang="en-IN" dirty="0"/>
          </a:p>
        </p:txBody>
      </p:sp>
      <p:sp>
        <p:nvSpPr>
          <p:cNvPr id="4" name="Content Placeholder 3"/>
          <p:cNvSpPr>
            <a:spLocks noGrp="1"/>
          </p:cNvSpPr>
          <p:nvPr>
            <p:ph idx="1"/>
          </p:nvPr>
        </p:nvSpPr>
        <p:spPr/>
        <p:txBody>
          <a:bodyPr/>
          <a:lstStyle/>
          <a:p>
            <a:r>
              <a:rPr lang="en-IN" dirty="0" smtClean="0"/>
              <a:t>Process in which the buyer’s organization </a:t>
            </a:r>
            <a:r>
              <a:rPr lang="en-IN" dirty="0"/>
              <a:t>and the </a:t>
            </a:r>
            <a:r>
              <a:rPr lang="en-IN" dirty="0" smtClean="0"/>
              <a:t>salesperson’s organization combine to </a:t>
            </a:r>
            <a:r>
              <a:rPr lang="en-IN" dirty="0"/>
              <a:t>improve </a:t>
            </a:r>
            <a:r>
              <a:rPr lang="en-IN" dirty="0" smtClean="0"/>
              <a:t>an offering</a:t>
            </a:r>
          </a:p>
          <a:p>
            <a:pPr lvl="1"/>
            <a:r>
              <a:rPr lang="en-IN" dirty="0" smtClean="0"/>
              <a:t>Customers can provide insight on how products can be improved</a:t>
            </a:r>
          </a:p>
          <a:p>
            <a:pPr lvl="1"/>
            <a:r>
              <a:rPr lang="en-IN" dirty="0" smtClean="0"/>
              <a:t>Companies can hold training 			      sessions, seminars, and social 		     engagement workshops for its 		   customers</a:t>
            </a:r>
            <a:endParaRPr lang="en-IN" dirty="0"/>
          </a:p>
        </p:txBody>
      </p:sp>
    </p:spTree>
    <p:extLst>
      <p:ext uri="{BB962C8B-B14F-4D97-AF65-F5344CB8AC3E}">
        <p14:creationId xmlns:p14="http://schemas.microsoft.com/office/powerpoint/2010/main" val="3385993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Adding Value and Enhancing Mutual Opportunities </a:t>
            </a:r>
            <a:r>
              <a:rPr lang="en-US" dirty="0"/>
              <a:t>for </a:t>
            </a:r>
            <a:r>
              <a:rPr lang="en-US" dirty="0" smtClean="0"/>
              <a:t>the Customer</a:t>
            </a:r>
            <a:endParaRPr lang="en-IN" dirty="0"/>
          </a:p>
        </p:txBody>
      </p:sp>
      <p:sp>
        <p:nvSpPr>
          <p:cNvPr id="5" name="Rectangle 4" descr="There are 4 small rectangular boxes with rounded edges partially overlapping 4 larger rectangular boxes with sharp edges. Each pair of small and large boxes are placed one below the other. The content in the larger box explains the term provided in the smaller box. Within the first pair of boxes, the smaller box is labeled provide quality customer service. The larger box is empty." title="Adding Value and Enhancing Mutual Opportunities for the Customer"/>
          <p:cNvSpPr/>
          <p:nvPr/>
        </p:nvSpPr>
        <p:spPr>
          <a:xfrm>
            <a:off x="410562" y="2401265"/>
            <a:ext cx="8322876" cy="504000"/>
          </a:xfrm>
          <a:prstGeom prst="rect">
            <a:avLst/>
          </a:prstGeom>
          <a:solidFill>
            <a:srgbClr val="5B8A3C">
              <a:alpha val="90000"/>
            </a:srgbClr>
          </a:solidFill>
          <a:ln>
            <a:solidFill>
              <a:srgbClr val="5B8A3C"/>
            </a:solid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6" name="Freeform 5" descr="There are 4 small rectangular boxes with rounded edges partially overlapping 4 larger rectangular boxes with sharp edges. Each pair of small and large boxes are placed one below the other. The content in the larger box explains the term provided in the smaller box. Within the first pair of boxes, the smaller box is labeled provide quality customer service. The larger box is empty." title="Adding Value and Enhancing Mutual Opportunities for the Customer"/>
          <p:cNvSpPr/>
          <p:nvPr/>
        </p:nvSpPr>
        <p:spPr>
          <a:xfrm>
            <a:off x="826705" y="2106065"/>
            <a:ext cx="5826013" cy="590400"/>
          </a:xfrm>
          <a:custGeom>
            <a:avLst/>
            <a:gdLst>
              <a:gd name="connsiteX0" fmla="*/ 0 w 5826013"/>
              <a:gd name="connsiteY0" fmla="*/ 98402 h 590400"/>
              <a:gd name="connsiteX1" fmla="*/ 98402 w 5826013"/>
              <a:gd name="connsiteY1" fmla="*/ 0 h 590400"/>
              <a:gd name="connsiteX2" fmla="*/ 5727611 w 5826013"/>
              <a:gd name="connsiteY2" fmla="*/ 0 h 590400"/>
              <a:gd name="connsiteX3" fmla="*/ 5826013 w 5826013"/>
              <a:gd name="connsiteY3" fmla="*/ 98402 h 590400"/>
              <a:gd name="connsiteX4" fmla="*/ 5826013 w 5826013"/>
              <a:gd name="connsiteY4" fmla="*/ 491998 h 590400"/>
              <a:gd name="connsiteX5" fmla="*/ 5727611 w 5826013"/>
              <a:gd name="connsiteY5" fmla="*/ 590400 h 590400"/>
              <a:gd name="connsiteX6" fmla="*/ 98402 w 5826013"/>
              <a:gd name="connsiteY6" fmla="*/ 590400 h 590400"/>
              <a:gd name="connsiteX7" fmla="*/ 0 w 5826013"/>
              <a:gd name="connsiteY7" fmla="*/ 491998 h 590400"/>
              <a:gd name="connsiteX8" fmla="*/ 0 w 5826013"/>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6013" h="590400">
                <a:moveTo>
                  <a:pt x="0" y="98402"/>
                </a:moveTo>
                <a:cubicBezTo>
                  <a:pt x="0" y="44056"/>
                  <a:pt x="44056" y="0"/>
                  <a:pt x="98402" y="0"/>
                </a:cubicBezTo>
                <a:lnTo>
                  <a:pt x="5727611" y="0"/>
                </a:lnTo>
                <a:cubicBezTo>
                  <a:pt x="5781957" y="0"/>
                  <a:pt x="5826013" y="44056"/>
                  <a:pt x="5826013" y="98402"/>
                </a:cubicBezTo>
                <a:lnTo>
                  <a:pt x="5826013" y="491998"/>
                </a:lnTo>
                <a:cubicBezTo>
                  <a:pt x="5826013" y="546344"/>
                  <a:pt x="5781957" y="590400"/>
                  <a:pt x="5727611" y="590400"/>
                </a:cubicBezTo>
                <a:lnTo>
                  <a:pt x="98402" y="590400"/>
                </a:lnTo>
                <a:cubicBezTo>
                  <a:pt x="44056" y="590400"/>
                  <a:pt x="0" y="546344"/>
                  <a:pt x="0" y="491998"/>
                </a:cubicBezTo>
                <a:lnTo>
                  <a:pt x="0" y="98402"/>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9030" tIns="28821" rIns="249030" bIns="28821" numCol="1" spcCol="1270" anchor="ctr" anchorCtr="0">
            <a:noAutofit/>
          </a:bodyPr>
          <a:lstStyle/>
          <a:p>
            <a:pPr lvl="0" algn="l" defTabSz="889000" rtl="0">
              <a:lnSpc>
                <a:spcPct val="90000"/>
              </a:lnSpc>
              <a:spcBef>
                <a:spcPct val="0"/>
              </a:spcBef>
              <a:spcAft>
                <a:spcPct val="35000"/>
              </a:spcAft>
            </a:pPr>
            <a:r>
              <a:rPr lang="en-IN" sz="2000" kern="1200" dirty="0" smtClean="0"/>
              <a:t>Provide quality customer service</a:t>
            </a:r>
            <a:endParaRPr lang="en-US" sz="2000" kern="1200" dirty="0"/>
          </a:p>
        </p:txBody>
      </p:sp>
      <p:sp>
        <p:nvSpPr>
          <p:cNvPr id="7" name="Rectangle 6" descr="Within the second pair of boxes, the smaller box is labeled meet customer expectations. The larger box is empty." title="Adding Value and Enhancing Mutual Opportunities for the Customer"/>
          <p:cNvSpPr/>
          <p:nvPr/>
        </p:nvSpPr>
        <p:spPr>
          <a:xfrm>
            <a:off x="410562" y="3308465"/>
            <a:ext cx="8322876" cy="504000"/>
          </a:xfrm>
          <a:prstGeom prst="rect">
            <a:avLst/>
          </a:prstGeom>
          <a:solidFill>
            <a:srgbClr val="5B8A3C">
              <a:alpha val="90000"/>
            </a:srgbClr>
          </a:solidFill>
          <a:ln>
            <a:solidFill>
              <a:srgbClr val="5B8A3C"/>
            </a:solid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8" name="Freeform 7" descr="Within the second pair of boxes, the smaller box is labeled meet customer expectations. The larger box is empty." title="Adding Value and Enhancing Mutual Opportunities for the Customer"/>
          <p:cNvSpPr/>
          <p:nvPr/>
        </p:nvSpPr>
        <p:spPr>
          <a:xfrm>
            <a:off x="826705" y="3013265"/>
            <a:ext cx="5826013" cy="590400"/>
          </a:xfrm>
          <a:custGeom>
            <a:avLst/>
            <a:gdLst>
              <a:gd name="connsiteX0" fmla="*/ 0 w 5826013"/>
              <a:gd name="connsiteY0" fmla="*/ 98402 h 590400"/>
              <a:gd name="connsiteX1" fmla="*/ 98402 w 5826013"/>
              <a:gd name="connsiteY1" fmla="*/ 0 h 590400"/>
              <a:gd name="connsiteX2" fmla="*/ 5727611 w 5826013"/>
              <a:gd name="connsiteY2" fmla="*/ 0 h 590400"/>
              <a:gd name="connsiteX3" fmla="*/ 5826013 w 5826013"/>
              <a:gd name="connsiteY3" fmla="*/ 98402 h 590400"/>
              <a:gd name="connsiteX4" fmla="*/ 5826013 w 5826013"/>
              <a:gd name="connsiteY4" fmla="*/ 491998 h 590400"/>
              <a:gd name="connsiteX5" fmla="*/ 5727611 w 5826013"/>
              <a:gd name="connsiteY5" fmla="*/ 590400 h 590400"/>
              <a:gd name="connsiteX6" fmla="*/ 98402 w 5826013"/>
              <a:gd name="connsiteY6" fmla="*/ 590400 h 590400"/>
              <a:gd name="connsiteX7" fmla="*/ 0 w 5826013"/>
              <a:gd name="connsiteY7" fmla="*/ 491998 h 590400"/>
              <a:gd name="connsiteX8" fmla="*/ 0 w 5826013"/>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6013" h="590400">
                <a:moveTo>
                  <a:pt x="0" y="98402"/>
                </a:moveTo>
                <a:cubicBezTo>
                  <a:pt x="0" y="44056"/>
                  <a:pt x="44056" y="0"/>
                  <a:pt x="98402" y="0"/>
                </a:cubicBezTo>
                <a:lnTo>
                  <a:pt x="5727611" y="0"/>
                </a:lnTo>
                <a:cubicBezTo>
                  <a:pt x="5781957" y="0"/>
                  <a:pt x="5826013" y="44056"/>
                  <a:pt x="5826013" y="98402"/>
                </a:cubicBezTo>
                <a:lnTo>
                  <a:pt x="5826013" y="491998"/>
                </a:lnTo>
                <a:cubicBezTo>
                  <a:pt x="5826013" y="546344"/>
                  <a:pt x="5781957" y="590400"/>
                  <a:pt x="5727611" y="590400"/>
                </a:cubicBezTo>
                <a:lnTo>
                  <a:pt x="98402" y="590400"/>
                </a:lnTo>
                <a:cubicBezTo>
                  <a:pt x="44056" y="590400"/>
                  <a:pt x="0" y="546344"/>
                  <a:pt x="0" y="491998"/>
                </a:cubicBezTo>
                <a:lnTo>
                  <a:pt x="0" y="98402"/>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9030" tIns="28821" rIns="249030" bIns="28821" numCol="1" spcCol="1270" anchor="ctr" anchorCtr="0">
            <a:noAutofit/>
          </a:bodyPr>
          <a:lstStyle/>
          <a:p>
            <a:pPr lvl="0" algn="l" defTabSz="889000" rtl="0">
              <a:lnSpc>
                <a:spcPct val="90000"/>
              </a:lnSpc>
              <a:spcBef>
                <a:spcPct val="0"/>
              </a:spcBef>
              <a:spcAft>
                <a:spcPct val="35000"/>
              </a:spcAft>
            </a:pPr>
            <a:r>
              <a:rPr lang="en-IN" sz="2000" kern="1200" dirty="0" smtClean="0"/>
              <a:t>Meet customer expectations</a:t>
            </a:r>
            <a:endParaRPr lang="en-US" sz="2000" kern="1200" dirty="0"/>
          </a:p>
        </p:txBody>
      </p:sp>
      <p:sp>
        <p:nvSpPr>
          <p:cNvPr id="9" name="Rectangle 8" descr="Within the third pair of boxes, the smaller box is labeled develop a service strategy The larger box is empty." title="Adding Value and Enhancing Mutual Opportunities for the Customer"/>
          <p:cNvSpPr/>
          <p:nvPr/>
        </p:nvSpPr>
        <p:spPr>
          <a:xfrm>
            <a:off x="410562" y="4215665"/>
            <a:ext cx="8322876" cy="504000"/>
          </a:xfrm>
          <a:prstGeom prst="rect">
            <a:avLst/>
          </a:prstGeom>
          <a:solidFill>
            <a:srgbClr val="5B8A3C">
              <a:alpha val="90000"/>
            </a:srgbClr>
          </a:solidFill>
          <a:ln>
            <a:solidFill>
              <a:srgbClr val="5B8A3C"/>
            </a:solid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0" name="Freeform 9" descr="Within the third pair of boxes, the smaller box is labeled develop a service strategy The larger box is empty." title="Adding Value and Enhancing Mutual Opportunities for the Customer"/>
          <p:cNvSpPr/>
          <p:nvPr/>
        </p:nvSpPr>
        <p:spPr>
          <a:xfrm>
            <a:off x="826705" y="3920465"/>
            <a:ext cx="5826013" cy="590400"/>
          </a:xfrm>
          <a:custGeom>
            <a:avLst/>
            <a:gdLst>
              <a:gd name="connsiteX0" fmla="*/ 0 w 5826013"/>
              <a:gd name="connsiteY0" fmla="*/ 98402 h 590400"/>
              <a:gd name="connsiteX1" fmla="*/ 98402 w 5826013"/>
              <a:gd name="connsiteY1" fmla="*/ 0 h 590400"/>
              <a:gd name="connsiteX2" fmla="*/ 5727611 w 5826013"/>
              <a:gd name="connsiteY2" fmla="*/ 0 h 590400"/>
              <a:gd name="connsiteX3" fmla="*/ 5826013 w 5826013"/>
              <a:gd name="connsiteY3" fmla="*/ 98402 h 590400"/>
              <a:gd name="connsiteX4" fmla="*/ 5826013 w 5826013"/>
              <a:gd name="connsiteY4" fmla="*/ 491998 h 590400"/>
              <a:gd name="connsiteX5" fmla="*/ 5727611 w 5826013"/>
              <a:gd name="connsiteY5" fmla="*/ 590400 h 590400"/>
              <a:gd name="connsiteX6" fmla="*/ 98402 w 5826013"/>
              <a:gd name="connsiteY6" fmla="*/ 590400 h 590400"/>
              <a:gd name="connsiteX7" fmla="*/ 0 w 5826013"/>
              <a:gd name="connsiteY7" fmla="*/ 491998 h 590400"/>
              <a:gd name="connsiteX8" fmla="*/ 0 w 5826013"/>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6013" h="590400">
                <a:moveTo>
                  <a:pt x="0" y="98402"/>
                </a:moveTo>
                <a:cubicBezTo>
                  <a:pt x="0" y="44056"/>
                  <a:pt x="44056" y="0"/>
                  <a:pt x="98402" y="0"/>
                </a:cubicBezTo>
                <a:lnTo>
                  <a:pt x="5727611" y="0"/>
                </a:lnTo>
                <a:cubicBezTo>
                  <a:pt x="5781957" y="0"/>
                  <a:pt x="5826013" y="44056"/>
                  <a:pt x="5826013" y="98402"/>
                </a:cubicBezTo>
                <a:lnTo>
                  <a:pt x="5826013" y="491998"/>
                </a:lnTo>
                <a:cubicBezTo>
                  <a:pt x="5826013" y="546344"/>
                  <a:pt x="5781957" y="590400"/>
                  <a:pt x="5727611" y="590400"/>
                </a:cubicBezTo>
                <a:lnTo>
                  <a:pt x="98402" y="590400"/>
                </a:lnTo>
                <a:cubicBezTo>
                  <a:pt x="44056" y="590400"/>
                  <a:pt x="0" y="546344"/>
                  <a:pt x="0" y="491998"/>
                </a:cubicBezTo>
                <a:lnTo>
                  <a:pt x="0" y="98402"/>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9030" tIns="28821" rIns="249030" bIns="28821" numCol="1" spcCol="1270" anchor="ctr" anchorCtr="0">
            <a:noAutofit/>
          </a:bodyPr>
          <a:lstStyle/>
          <a:p>
            <a:pPr lvl="0" algn="l" defTabSz="889000" rtl="0">
              <a:lnSpc>
                <a:spcPct val="90000"/>
              </a:lnSpc>
              <a:spcBef>
                <a:spcPct val="0"/>
              </a:spcBef>
              <a:spcAft>
                <a:spcPct val="35000"/>
              </a:spcAft>
            </a:pPr>
            <a:r>
              <a:rPr lang="en-IN" sz="2000" kern="1200" dirty="0" smtClean="0"/>
              <a:t>Develop a service strategy</a:t>
            </a:r>
            <a:endParaRPr lang="en-US" sz="2000" kern="1200" dirty="0"/>
          </a:p>
        </p:txBody>
      </p:sp>
      <p:sp>
        <p:nvSpPr>
          <p:cNvPr id="11" name="Rectangle 10" descr="Within the fourth pair of boxes, the smaller box is labeled concentrate on the dimensions of customer service. The larger box is empty." title="Adding Value and Enhancing Mutual Opportunities for the Customer"/>
          <p:cNvSpPr/>
          <p:nvPr/>
        </p:nvSpPr>
        <p:spPr>
          <a:xfrm>
            <a:off x="410562" y="5122865"/>
            <a:ext cx="8322876" cy="504000"/>
          </a:xfrm>
          <a:prstGeom prst="rect">
            <a:avLst/>
          </a:prstGeom>
          <a:solidFill>
            <a:srgbClr val="5B8A3C">
              <a:alpha val="90000"/>
            </a:srgbClr>
          </a:solidFill>
          <a:ln>
            <a:solidFill>
              <a:srgbClr val="5B8A3C"/>
            </a:solid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2" name="Freeform 11" descr="Within the fourth pair of boxes, the smaller box is labeled concentrate on the dimensions of customer service. The larger box is empty." title="Adding Value and Enhancing Mutual Opportunities for the Customer"/>
          <p:cNvSpPr/>
          <p:nvPr/>
        </p:nvSpPr>
        <p:spPr>
          <a:xfrm>
            <a:off x="826705" y="4827665"/>
            <a:ext cx="5826013" cy="590400"/>
          </a:xfrm>
          <a:custGeom>
            <a:avLst/>
            <a:gdLst>
              <a:gd name="connsiteX0" fmla="*/ 0 w 5826013"/>
              <a:gd name="connsiteY0" fmla="*/ 98402 h 590400"/>
              <a:gd name="connsiteX1" fmla="*/ 98402 w 5826013"/>
              <a:gd name="connsiteY1" fmla="*/ 0 h 590400"/>
              <a:gd name="connsiteX2" fmla="*/ 5727611 w 5826013"/>
              <a:gd name="connsiteY2" fmla="*/ 0 h 590400"/>
              <a:gd name="connsiteX3" fmla="*/ 5826013 w 5826013"/>
              <a:gd name="connsiteY3" fmla="*/ 98402 h 590400"/>
              <a:gd name="connsiteX4" fmla="*/ 5826013 w 5826013"/>
              <a:gd name="connsiteY4" fmla="*/ 491998 h 590400"/>
              <a:gd name="connsiteX5" fmla="*/ 5727611 w 5826013"/>
              <a:gd name="connsiteY5" fmla="*/ 590400 h 590400"/>
              <a:gd name="connsiteX6" fmla="*/ 98402 w 5826013"/>
              <a:gd name="connsiteY6" fmla="*/ 590400 h 590400"/>
              <a:gd name="connsiteX7" fmla="*/ 0 w 5826013"/>
              <a:gd name="connsiteY7" fmla="*/ 491998 h 590400"/>
              <a:gd name="connsiteX8" fmla="*/ 0 w 5826013"/>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6013" h="590400">
                <a:moveTo>
                  <a:pt x="0" y="98402"/>
                </a:moveTo>
                <a:cubicBezTo>
                  <a:pt x="0" y="44056"/>
                  <a:pt x="44056" y="0"/>
                  <a:pt x="98402" y="0"/>
                </a:cubicBezTo>
                <a:lnTo>
                  <a:pt x="5727611" y="0"/>
                </a:lnTo>
                <a:cubicBezTo>
                  <a:pt x="5781957" y="0"/>
                  <a:pt x="5826013" y="44056"/>
                  <a:pt x="5826013" y="98402"/>
                </a:cubicBezTo>
                <a:lnTo>
                  <a:pt x="5826013" y="491998"/>
                </a:lnTo>
                <a:cubicBezTo>
                  <a:pt x="5826013" y="546344"/>
                  <a:pt x="5781957" y="590400"/>
                  <a:pt x="5727611" y="590400"/>
                </a:cubicBezTo>
                <a:lnTo>
                  <a:pt x="98402" y="590400"/>
                </a:lnTo>
                <a:cubicBezTo>
                  <a:pt x="44056" y="590400"/>
                  <a:pt x="0" y="546344"/>
                  <a:pt x="0" y="491998"/>
                </a:cubicBezTo>
                <a:lnTo>
                  <a:pt x="0" y="98402"/>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9030" tIns="28821" rIns="249030" bIns="28821" numCol="1" spcCol="1270" anchor="ctr" anchorCtr="0">
            <a:noAutofit/>
          </a:bodyPr>
          <a:lstStyle/>
          <a:p>
            <a:pPr lvl="0" algn="l" defTabSz="889000" rtl="0">
              <a:lnSpc>
                <a:spcPct val="90000"/>
              </a:lnSpc>
              <a:spcBef>
                <a:spcPct val="0"/>
              </a:spcBef>
              <a:spcAft>
                <a:spcPct val="35000"/>
              </a:spcAft>
            </a:pPr>
            <a:r>
              <a:rPr lang="en-IN" sz="2000" kern="1200" dirty="0" smtClean="0"/>
              <a:t>Concentrate on the dimensions of customer service</a:t>
            </a:r>
            <a:endParaRPr lang="en-US" sz="2000" kern="1200" dirty="0"/>
          </a:p>
        </p:txBody>
      </p:sp>
    </p:spTree>
    <p:extLst>
      <p:ext uri="{BB962C8B-B14F-4D97-AF65-F5344CB8AC3E}">
        <p14:creationId xmlns:p14="http://schemas.microsoft.com/office/powerpoint/2010/main" val="17698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US" dirty="0" smtClean="0">
                <a:solidFill>
                  <a:schemeClr val="bg1"/>
                </a:solidFill>
              </a:rPr>
              <a:t>9.8</a:t>
            </a:r>
            <a:r>
              <a:rPr lang="en-US" dirty="0">
                <a:solidFill>
                  <a:schemeClr val="bg1"/>
                </a:solidFill>
              </a:rPr>
              <a:t>	</a:t>
            </a:r>
            <a:r>
              <a:rPr lang="en-US" dirty="0" smtClean="0"/>
              <a:t>Customer Expectations of Salespeople</a:t>
            </a:r>
            <a:endParaRPr lang="en-US" dirty="0"/>
          </a:p>
        </p:txBody>
      </p:sp>
      <p:pic>
        <p:nvPicPr>
          <p:cNvPr id="4" name="Picture 3" descr="The rectangular shaped box contains the following text:&#10;1. Warmth and friendliness&#10;2. Reliability&#10;3. Helpfulness/assistance&#10;4. Speed or promptness&#10;5. Assurance&#10;6. Accuracy&#10;7. Follow-through (as promised)&#10;8. Empathy&#10;9. Resolution of complaints, mistakes, or defects&#10;10. Tangibles&#10;" title="Exhibit 9.8  Customer Expectations of Salespeo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752600"/>
            <a:ext cx="6105973" cy="4266934"/>
          </a:xfrm>
          <a:prstGeom prst="rect">
            <a:avLst/>
          </a:prstGeom>
        </p:spPr>
      </p:pic>
    </p:spTree>
    <p:extLst>
      <p:ext uri="{BB962C8B-B14F-4D97-AF65-F5344CB8AC3E}">
        <p14:creationId xmlns:p14="http://schemas.microsoft.com/office/powerpoint/2010/main" val="872019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dirty="0" smtClean="0">
                <a:solidFill>
                  <a:schemeClr val="bg1"/>
                </a:solidFill>
              </a:rPr>
              <a:t>9.9	</a:t>
            </a:r>
            <a:r>
              <a:rPr lang="en-US" dirty="0" smtClean="0"/>
              <a:t>Checklist for Developing </a:t>
            </a:r>
            <a:r>
              <a:rPr lang="en-US" dirty="0" smtClean="0"/>
              <a:t>a Service </a:t>
            </a:r>
            <a:r>
              <a:rPr lang="en-US" dirty="0"/>
              <a:t>Strategy</a:t>
            </a:r>
          </a:p>
        </p:txBody>
      </p:sp>
      <p:pic>
        <p:nvPicPr>
          <p:cNvPr id="3" name="Picture 2" descr="The rectangular shaped box contains the following text:&#10;Questions a salesperson must ask when developing a service strategy:&#10;● What is our business?&#10;● Who are our customers?&#10;● What do our customers want, and what is important to them?&#10;● How are our customers’ needs and perceptions changing?&#10;● How are social, economic, and political factors affecting current and future customer needs and our ability to respond to them? How are competitors responding to these factors?&#10;● How do customers rate us in terms of their expectations?&#10;● For what are we best known?&#10;● What do we do best?&#10;● What can we do better?&#10;● How can we position ourselves in the market to differentiate our services?&#10;" title="Exhibit 9.9  Developing a Service Strate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28800"/>
            <a:ext cx="3779786" cy="4406087"/>
          </a:xfrm>
          <a:prstGeom prst="rect">
            <a:avLst/>
          </a:prstGeom>
        </p:spPr>
      </p:pic>
    </p:spTree>
    <p:extLst>
      <p:ext uri="{BB962C8B-B14F-4D97-AF65-F5344CB8AC3E}">
        <p14:creationId xmlns:p14="http://schemas.microsoft.com/office/powerpoint/2010/main" val="3891808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Service Dimensions</a:t>
            </a:r>
            <a:endParaRPr lang="en-IN" dirty="0"/>
          </a:p>
        </p:txBody>
      </p:sp>
      <p:sp>
        <p:nvSpPr>
          <p:cNvPr id="8" name="Rectangle 7" descr="The slide shows a rectangle which is labeled customer service dimensions. There are 3 ovals along with 3 rectangles surrounding the image and the rectangle.&#10;" title="Customer Service Dimensions"/>
          <p:cNvSpPr/>
          <p:nvPr/>
        </p:nvSpPr>
        <p:spPr>
          <a:xfrm>
            <a:off x="3444715" y="3232914"/>
            <a:ext cx="2362200" cy="838200"/>
          </a:xfrm>
          <a:prstGeom prst="rect">
            <a:avLst/>
          </a:prstGeom>
          <a:solidFill>
            <a:schemeClr val="bg1"/>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Customer Service Dimensions</a:t>
            </a:r>
            <a:endParaRPr lang="en-US" sz="2400" dirty="0">
              <a:solidFill>
                <a:schemeClr val="tx1"/>
              </a:solidFill>
            </a:endParaRPr>
          </a:p>
        </p:txBody>
      </p:sp>
      <p:sp>
        <p:nvSpPr>
          <p:cNvPr id="9" name="Oval 8" descr="The oval is labeled communication and the rectangle below reads two-way flow of information between salesperson and customer. " title="Customer Service Dimensions"/>
          <p:cNvSpPr/>
          <p:nvPr/>
        </p:nvSpPr>
        <p:spPr>
          <a:xfrm>
            <a:off x="315479" y="2026122"/>
            <a:ext cx="2392663" cy="914400"/>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b="1" dirty="0">
                <a:solidFill>
                  <a:schemeClr val="bg1"/>
                </a:solidFill>
              </a:rPr>
              <a:t>Communication</a:t>
            </a:r>
          </a:p>
        </p:txBody>
      </p:sp>
      <p:sp>
        <p:nvSpPr>
          <p:cNvPr id="10" name="Oval 9" descr="The oval is labeled resilience and the rectangle below reads salesperson’s ability to withstand customer’s verbal assault and get right back up with a smile and ask for more. &#10;&#10;" title="Customer Service Dimensions"/>
          <p:cNvSpPr/>
          <p:nvPr/>
        </p:nvSpPr>
        <p:spPr>
          <a:xfrm>
            <a:off x="3654999" y="4334887"/>
            <a:ext cx="1905000" cy="914400"/>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smtClean="0">
                <a:solidFill>
                  <a:schemeClr val="bg1"/>
                </a:solidFill>
              </a:rPr>
              <a:t>Resilience</a:t>
            </a:r>
            <a:endParaRPr lang="en-IN" sz="2000" b="1" dirty="0">
              <a:solidFill>
                <a:schemeClr val="bg1"/>
              </a:solidFill>
            </a:endParaRPr>
          </a:p>
        </p:txBody>
      </p:sp>
      <p:sp>
        <p:nvSpPr>
          <p:cNvPr id="11" name="Oval 10" descr="The oval is labeled service motivation and the rectangle below reads desire of a salesperson to serve customers each day. " title="Customer Service Dimensions"/>
          <p:cNvSpPr/>
          <p:nvPr/>
        </p:nvSpPr>
        <p:spPr>
          <a:xfrm>
            <a:off x="6572984" y="2026122"/>
            <a:ext cx="2150687" cy="914401"/>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bg1"/>
                </a:solidFill>
              </a:rPr>
              <a:t>S</a:t>
            </a:r>
            <a:r>
              <a:rPr lang="en-IN" sz="2000" b="1" dirty="0" smtClean="0">
                <a:solidFill>
                  <a:schemeClr val="bg1"/>
                </a:solidFill>
              </a:rPr>
              <a:t>ervice </a:t>
            </a:r>
            <a:r>
              <a:rPr lang="en-IN" sz="2000" b="1" dirty="0">
                <a:solidFill>
                  <a:schemeClr val="bg1"/>
                </a:solidFill>
              </a:rPr>
              <a:t>motivation</a:t>
            </a:r>
            <a:endParaRPr lang="en-IN" sz="2000" dirty="0">
              <a:solidFill>
                <a:schemeClr val="bg1"/>
              </a:solidFill>
            </a:endParaRPr>
          </a:p>
        </p:txBody>
      </p:sp>
      <p:sp>
        <p:nvSpPr>
          <p:cNvPr id="12" name="Rectangle 11" descr="The oval is labeled communication and the rectangle below reads two-way flow of information between salesperson and customer. " title="Customer Service Dimensions"/>
          <p:cNvSpPr/>
          <p:nvPr/>
        </p:nvSpPr>
        <p:spPr>
          <a:xfrm>
            <a:off x="315479" y="3304425"/>
            <a:ext cx="2727319" cy="1191375"/>
          </a:xfrm>
          <a:prstGeom prst="rect">
            <a:avLst/>
          </a:prstGeom>
          <a:solidFill>
            <a:schemeClr val="accent3">
              <a:lumMod val="40000"/>
              <a:lumOff val="60000"/>
            </a:schemeClr>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r>
              <a:rPr lang="en-IN" sz="1600" dirty="0">
                <a:solidFill>
                  <a:schemeClr val="tx1"/>
                </a:solidFill>
              </a:rPr>
              <a:t>Two-way flow of information between salesperson and customer</a:t>
            </a:r>
          </a:p>
        </p:txBody>
      </p:sp>
      <p:sp>
        <p:nvSpPr>
          <p:cNvPr id="13" name="Rectangle 12" descr="The oval is labeled resilience and the rectangle below reads salesperson’s ability to withstand customer’s verbal assault and get right back up with a smile and ask for more. &#10;&#10;" title="Customer Service Dimensions"/>
          <p:cNvSpPr/>
          <p:nvPr/>
        </p:nvSpPr>
        <p:spPr>
          <a:xfrm>
            <a:off x="2327877" y="5376222"/>
            <a:ext cx="4625374" cy="1053841"/>
          </a:xfrm>
          <a:prstGeom prst="rect">
            <a:avLst/>
          </a:prstGeom>
          <a:solidFill>
            <a:schemeClr val="accent3">
              <a:lumMod val="40000"/>
              <a:lumOff val="60000"/>
            </a:schemeClr>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r>
              <a:rPr lang="en-IN" sz="1600" dirty="0">
                <a:solidFill>
                  <a:schemeClr val="tx1"/>
                </a:solidFill>
              </a:rPr>
              <a:t>Salesperson’s ability to withstand customer’s verbal assault and get right back up with a smile and ask for more</a:t>
            </a:r>
          </a:p>
        </p:txBody>
      </p:sp>
      <p:sp>
        <p:nvSpPr>
          <p:cNvPr id="14" name="Rectangle 13" descr="The oval is labeled service motivation and the rectangle below reads desire of a salesperson to serve customers each day. " title="Customer Service Dimensions"/>
          <p:cNvSpPr/>
          <p:nvPr/>
        </p:nvSpPr>
        <p:spPr>
          <a:xfrm>
            <a:off x="6375061" y="3327282"/>
            <a:ext cx="2546532" cy="1145659"/>
          </a:xfrm>
          <a:prstGeom prst="rect">
            <a:avLst/>
          </a:prstGeom>
          <a:solidFill>
            <a:schemeClr val="accent3">
              <a:lumMod val="40000"/>
              <a:lumOff val="60000"/>
            </a:schemeClr>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r>
              <a:rPr lang="en-IN" sz="1600" dirty="0">
                <a:solidFill>
                  <a:schemeClr val="tx1"/>
                </a:solidFill>
              </a:rPr>
              <a:t>Desire of a salesperson to serve customers each day</a:t>
            </a:r>
          </a:p>
        </p:txBody>
      </p:sp>
    </p:spTree>
    <p:extLst>
      <p:ext uri="{BB962C8B-B14F-4D97-AF65-F5344CB8AC3E}">
        <p14:creationId xmlns:p14="http://schemas.microsoft.com/office/powerpoint/2010/main" val="3097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idx="1"/>
          </p:nvPr>
        </p:nvSpPr>
        <p:spPr/>
        <p:txBody>
          <a:bodyPr>
            <a:noAutofit/>
          </a:bodyPr>
          <a:lstStyle/>
          <a:p>
            <a:pPr>
              <a:lnSpc>
                <a:spcPts val="3000"/>
              </a:lnSpc>
              <a:spcBef>
                <a:spcPts val="0"/>
              </a:spcBef>
              <a:buClr>
                <a:schemeClr val="tx1"/>
              </a:buClr>
              <a:defRPr/>
            </a:pPr>
            <a:r>
              <a:rPr lang="en-US" sz="2400" dirty="0"/>
              <a:t>Explain how to </a:t>
            </a:r>
            <a:r>
              <a:rPr lang="en-US" sz="2400" dirty="0" smtClean="0"/>
              <a:t>follow-up </a:t>
            </a:r>
            <a:r>
              <a:rPr lang="en-US" sz="2400" dirty="0"/>
              <a:t>to assess customer </a:t>
            </a:r>
            <a:r>
              <a:rPr lang="en-US" sz="2400" dirty="0" smtClean="0"/>
              <a:t>satisfaction</a:t>
            </a:r>
            <a:endParaRPr lang="en-US" sz="2400" dirty="0"/>
          </a:p>
          <a:p>
            <a:pPr>
              <a:lnSpc>
                <a:spcPts val="3000"/>
              </a:lnSpc>
              <a:spcBef>
                <a:spcPts val="0"/>
              </a:spcBef>
              <a:buClr>
                <a:schemeClr val="tx1"/>
              </a:buClr>
              <a:defRPr/>
            </a:pPr>
            <a:r>
              <a:rPr lang="en-US" sz="2400" dirty="0"/>
              <a:t>Explain how to harness technology to enhance 	follow-up and buyer-seller </a:t>
            </a:r>
            <a:r>
              <a:rPr lang="en-US" sz="2400" dirty="0" smtClean="0"/>
              <a:t>relationships</a:t>
            </a:r>
          </a:p>
          <a:p>
            <a:pPr>
              <a:lnSpc>
                <a:spcPts val="3000"/>
              </a:lnSpc>
              <a:spcBef>
                <a:spcPts val="0"/>
              </a:spcBef>
              <a:buClr>
                <a:schemeClr val="tx1"/>
              </a:buClr>
              <a:defRPr/>
            </a:pPr>
            <a:r>
              <a:rPr lang="en-US" sz="2400" dirty="0" smtClean="0"/>
              <a:t>Discuss </a:t>
            </a:r>
            <a:r>
              <a:rPr lang="en-US" sz="2400" dirty="0"/>
              <a:t>how to take action to </a:t>
            </a:r>
            <a:r>
              <a:rPr lang="en-US" sz="2400" dirty="0" smtClean="0"/>
              <a:t>ensure </a:t>
            </a:r>
            <a:r>
              <a:rPr lang="en-US" sz="2400" dirty="0"/>
              <a:t>customer 	</a:t>
            </a:r>
            <a:r>
              <a:rPr lang="en-US" sz="2400" dirty="0" smtClean="0"/>
              <a:t>satisfaction</a:t>
            </a:r>
          </a:p>
          <a:p>
            <a:pPr>
              <a:lnSpc>
                <a:spcPts val="3000"/>
              </a:lnSpc>
              <a:spcBef>
                <a:spcPts val="0"/>
              </a:spcBef>
              <a:buClr>
                <a:schemeClr val="tx1"/>
              </a:buClr>
              <a:defRPr/>
            </a:pPr>
            <a:r>
              <a:rPr lang="en-IN" sz="2400" dirty="0" smtClean="0"/>
              <a:t>Discuss </a:t>
            </a:r>
            <a:r>
              <a:rPr lang="en-IN" sz="2400" dirty="0"/>
              <a:t>how to expand collaborative involvement</a:t>
            </a:r>
          </a:p>
          <a:p>
            <a:pPr>
              <a:lnSpc>
                <a:spcPts val="3000"/>
              </a:lnSpc>
              <a:spcBef>
                <a:spcPts val="0"/>
              </a:spcBef>
              <a:buClr>
                <a:schemeClr val="tx1"/>
              </a:buClr>
              <a:defRPr/>
            </a:pPr>
            <a:r>
              <a:rPr lang="en-IN" sz="2400" dirty="0" smtClean="0"/>
              <a:t>Explain </a:t>
            </a:r>
            <a:r>
              <a:rPr lang="en-IN" sz="2400" dirty="0"/>
              <a:t>how to add value and enhance mutual 	</a:t>
            </a:r>
            <a:r>
              <a:rPr lang="en-IN" sz="2400" dirty="0" smtClean="0"/>
              <a:t>opportunities</a:t>
            </a:r>
            <a:endParaRPr lang="en-US" sz="2800" dirty="0"/>
          </a:p>
        </p:txBody>
      </p:sp>
      <p:sp>
        <p:nvSpPr>
          <p:cNvPr id="10243" name="Rectangle 3" hidden="1"/>
          <p:cNvSpPr>
            <a:spLocks noGrp="1" noChangeArrowheads="1"/>
          </p:cNvSpPr>
          <p:nvPr>
            <p:ph type="title"/>
          </p:nvPr>
        </p:nvSpPr>
        <p:spPr/>
        <p:txBody>
          <a:bodyPr/>
          <a:lstStyle/>
          <a:p>
            <a:r>
              <a:rPr lang="en-US" dirty="0"/>
              <a:t>Learning Objectives</a:t>
            </a:r>
          </a:p>
        </p:txBody>
      </p:sp>
    </p:spTree>
    <p:extLst>
      <p:ext uri="{BB962C8B-B14F-4D97-AF65-F5344CB8AC3E}">
        <p14:creationId xmlns:p14="http://schemas.microsoft.com/office/powerpoint/2010/main" val="2483268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Key Terms</a:t>
            </a:r>
            <a:endParaRPr lang="en-IN" dirty="0"/>
          </a:p>
        </p:txBody>
      </p:sp>
      <p:sp>
        <p:nvSpPr>
          <p:cNvPr id="4" name="Content Placeholder 3"/>
          <p:cNvSpPr>
            <a:spLocks noGrp="1"/>
          </p:cNvSpPr>
          <p:nvPr>
            <p:ph idx="1"/>
          </p:nvPr>
        </p:nvSpPr>
        <p:spPr>
          <a:xfrm>
            <a:off x="1235393" y="1456104"/>
            <a:ext cx="3946207" cy="4639895"/>
          </a:xfrm>
        </p:spPr>
        <p:txBody>
          <a:bodyPr>
            <a:noAutofit/>
          </a:bodyPr>
          <a:lstStyle/>
          <a:p>
            <a:pPr>
              <a:lnSpc>
                <a:spcPct val="90000"/>
              </a:lnSpc>
              <a:spcBef>
                <a:spcPts val="600"/>
              </a:spcBef>
            </a:pPr>
            <a:r>
              <a:rPr lang="en-IN" dirty="0">
                <a:solidFill>
                  <a:schemeClr val="tx1"/>
                </a:solidFill>
              </a:rPr>
              <a:t>B</a:t>
            </a:r>
            <a:r>
              <a:rPr lang="en-IN" dirty="0" smtClean="0">
                <a:solidFill>
                  <a:schemeClr val="tx1"/>
                </a:solidFill>
              </a:rPr>
              <a:t>uilding goodwill</a:t>
            </a:r>
          </a:p>
          <a:p>
            <a:pPr>
              <a:lnSpc>
                <a:spcPct val="90000"/>
              </a:lnSpc>
              <a:spcBef>
                <a:spcPts val="600"/>
              </a:spcBef>
            </a:pPr>
            <a:r>
              <a:rPr lang="en-IN" dirty="0">
                <a:solidFill>
                  <a:schemeClr val="tx1"/>
                </a:solidFill>
              </a:rPr>
              <a:t>A</a:t>
            </a:r>
            <a:r>
              <a:rPr lang="en-IN" dirty="0" smtClean="0">
                <a:solidFill>
                  <a:schemeClr val="tx1"/>
                </a:solidFill>
              </a:rPr>
              <a:t>dding value</a:t>
            </a:r>
          </a:p>
          <a:p>
            <a:pPr>
              <a:lnSpc>
                <a:spcPct val="90000"/>
              </a:lnSpc>
              <a:spcBef>
                <a:spcPts val="600"/>
              </a:spcBef>
            </a:pPr>
            <a:r>
              <a:rPr lang="en-IN" dirty="0" smtClean="0">
                <a:solidFill>
                  <a:schemeClr val="tx1"/>
                </a:solidFill>
              </a:rPr>
              <a:t>Interact</a:t>
            </a:r>
          </a:p>
          <a:p>
            <a:pPr>
              <a:lnSpc>
                <a:spcPct val="90000"/>
              </a:lnSpc>
              <a:spcBef>
                <a:spcPts val="600"/>
              </a:spcBef>
            </a:pPr>
            <a:r>
              <a:rPr lang="en-IN" dirty="0" smtClean="0">
                <a:solidFill>
                  <a:schemeClr val="tx1"/>
                </a:solidFill>
              </a:rPr>
              <a:t>Connect</a:t>
            </a:r>
          </a:p>
          <a:p>
            <a:pPr>
              <a:lnSpc>
                <a:spcPct val="90000"/>
              </a:lnSpc>
              <a:spcBef>
                <a:spcPts val="600"/>
              </a:spcBef>
            </a:pPr>
            <a:r>
              <a:rPr lang="en-IN" dirty="0" smtClean="0">
                <a:solidFill>
                  <a:schemeClr val="tx1"/>
                </a:solidFill>
              </a:rPr>
              <a:t>Know</a:t>
            </a:r>
          </a:p>
          <a:p>
            <a:pPr>
              <a:lnSpc>
                <a:spcPct val="90000"/>
              </a:lnSpc>
              <a:spcBef>
                <a:spcPts val="600"/>
              </a:spcBef>
            </a:pPr>
            <a:r>
              <a:rPr lang="en-IN" dirty="0" smtClean="0">
                <a:solidFill>
                  <a:schemeClr val="tx1"/>
                </a:solidFill>
              </a:rPr>
              <a:t>Relate</a:t>
            </a:r>
          </a:p>
          <a:p>
            <a:pPr>
              <a:lnSpc>
                <a:spcPct val="90000"/>
              </a:lnSpc>
              <a:spcBef>
                <a:spcPts val="600"/>
              </a:spcBef>
            </a:pPr>
            <a:r>
              <a:rPr lang="en-IN" dirty="0" smtClean="0">
                <a:solidFill>
                  <a:schemeClr val="tx1"/>
                </a:solidFill>
              </a:rPr>
              <a:t>Intranet</a:t>
            </a:r>
          </a:p>
          <a:p>
            <a:pPr>
              <a:lnSpc>
                <a:spcPct val="90000"/>
              </a:lnSpc>
              <a:spcBef>
                <a:spcPts val="600"/>
              </a:spcBef>
            </a:pPr>
            <a:r>
              <a:rPr lang="en-IN" dirty="0" smtClean="0">
                <a:solidFill>
                  <a:schemeClr val="tx1"/>
                </a:solidFill>
              </a:rPr>
              <a:t>Extranet</a:t>
            </a:r>
          </a:p>
          <a:p>
            <a:pPr>
              <a:lnSpc>
                <a:spcPct val="90000"/>
              </a:lnSpc>
              <a:spcBef>
                <a:spcPts val="600"/>
              </a:spcBef>
              <a:tabLst>
                <a:tab pos="342900" algn="l"/>
              </a:tabLst>
            </a:pPr>
            <a:r>
              <a:rPr lang="en-IN" dirty="0" smtClean="0">
                <a:solidFill>
                  <a:schemeClr val="tx1"/>
                </a:solidFill>
              </a:rPr>
              <a:t>Customer relationship 	management (CRM) 	system</a:t>
            </a:r>
          </a:p>
          <a:p>
            <a:pPr>
              <a:lnSpc>
                <a:spcPct val="90000"/>
              </a:lnSpc>
              <a:spcBef>
                <a:spcPts val="600"/>
              </a:spcBef>
            </a:pPr>
            <a:endParaRPr lang="en-IN" dirty="0" smtClean="0">
              <a:solidFill>
                <a:schemeClr val="tx1"/>
              </a:solidFill>
            </a:endParaRPr>
          </a:p>
        </p:txBody>
      </p:sp>
      <p:sp>
        <p:nvSpPr>
          <p:cNvPr id="5" name="Content Placeholder 3"/>
          <p:cNvSpPr txBox="1">
            <a:spLocks/>
          </p:cNvSpPr>
          <p:nvPr/>
        </p:nvSpPr>
        <p:spPr bwMode="auto">
          <a:xfrm>
            <a:off x="5220205" y="1456104"/>
            <a:ext cx="3946207" cy="4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355600" algn="l" defTabSz="457200" rtl="0" eaLnBrk="0" fontAlgn="base" hangingPunct="0">
              <a:lnSpc>
                <a:spcPct val="100000"/>
              </a:lnSpc>
              <a:spcBef>
                <a:spcPts val="768"/>
              </a:spcBef>
              <a:spcAft>
                <a:spcPct val="0"/>
              </a:spcAft>
              <a:buClrTx/>
              <a:buFont typeface="Arial" panose="020B0604020202020204" pitchFamily="34" charset="0"/>
              <a:buChar char="•"/>
              <a:tabLst>
                <a:tab pos="95250" algn="l"/>
              </a:tabLst>
              <a:defRPr sz="2800" kern="1200">
                <a:solidFill>
                  <a:srgbClr val="37649F"/>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1"/>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1"/>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1"/>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600"/>
              </a:spcBef>
            </a:pPr>
            <a:r>
              <a:rPr lang="en-IN" dirty="0">
                <a:solidFill>
                  <a:schemeClr val="tx1"/>
                </a:solidFill>
              </a:rPr>
              <a:t>Critical encounters</a:t>
            </a:r>
          </a:p>
          <a:p>
            <a:pPr>
              <a:lnSpc>
                <a:spcPct val="90000"/>
              </a:lnSpc>
              <a:spcBef>
                <a:spcPts val="600"/>
              </a:spcBef>
              <a:tabLst>
                <a:tab pos="400050" algn="l"/>
              </a:tabLst>
            </a:pPr>
            <a:r>
              <a:rPr lang="en-IN" dirty="0">
                <a:solidFill>
                  <a:schemeClr val="tx1"/>
                </a:solidFill>
              </a:rPr>
              <a:t>Collaborative 	involvement</a:t>
            </a:r>
          </a:p>
          <a:p>
            <a:pPr>
              <a:lnSpc>
                <a:spcPct val="90000"/>
              </a:lnSpc>
              <a:spcBef>
                <a:spcPts val="600"/>
              </a:spcBef>
            </a:pPr>
            <a:r>
              <a:rPr lang="en-IN" dirty="0">
                <a:solidFill>
                  <a:schemeClr val="tx1"/>
                </a:solidFill>
              </a:rPr>
              <a:t>Service quality</a:t>
            </a:r>
          </a:p>
          <a:p>
            <a:pPr>
              <a:lnSpc>
                <a:spcPct val="90000"/>
              </a:lnSpc>
              <a:spcBef>
                <a:spcPts val="600"/>
              </a:spcBef>
            </a:pPr>
            <a:r>
              <a:rPr lang="en-IN" dirty="0">
                <a:solidFill>
                  <a:schemeClr val="tx1"/>
                </a:solidFill>
              </a:rPr>
              <a:t>Service strategy</a:t>
            </a:r>
          </a:p>
          <a:p>
            <a:pPr>
              <a:lnSpc>
                <a:spcPct val="90000"/>
              </a:lnSpc>
              <a:spcBef>
                <a:spcPts val="600"/>
              </a:spcBef>
            </a:pPr>
            <a:r>
              <a:rPr lang="en-IN" dirty="0">
                <a:solidFill>
                  <a:schemeClr val="tx1"/>
                </a:solidFill>
              </a:rPr>
              <a:t>Communication</a:t>
            </a:r>
          </a:p>
          <a:p>
            <a:pPr>
              <a:lnSpc>
                <a:spcPct val="90000"/>
              </a:lnSpc>
              <a:spcBef>
                <a:spcPts val="600"/>
              </a:spcBef>
            </a:pPr>
            <a:r>
              <a:rPr lang="en-IN" dirty="0">
                <a:solidFill>
                  <a:schemeClr val="tx1"/>
                </a:solidFill>
              </a:rPr>
              <a:t>Resilience</a:t>
            </a:r>
          </a:p>
          <a:p>
            <a:pPr>
              <a:lnSpc>
                <a:spcPct val="90000"/>
              </a:lnSpc>
              <a:spcBef>
                <a:spcPts val="600"/>
              </a:spcBef>
            </a:pPr>
            <a:r>
              <a:rPr lang="en-IN" dirty="0">
                <a:solidFill>
                  <a:schemeClr val="tx1"/>
                </a:solidFill>
              </a:rPr>
              <a:t>Service motivation</a:t>
            </a:r>
          </a:p>
        </p:txBody>
      </p:sp>
    </p:spTree>
    <p:extLst>
      <p:ext uri="{BB962C8B-B14F-4D97-AF65-F5344CB8AC3E}">
        <p14:creationId xmlns:p14="http://schemas.microsoft.com/office/powerpoint/2010/main" val="25293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Summary</a:t>
            </a:r>
            <a:endParaRPr lang="en-IN" dirty="0"/>
          </a:p>
        </p:txBody>
      </p:sp>
      <p:sp>
        <p:nvSpPr>
          <p:cNvPr id="4" name="Content Placeholder 3"/>
          <p:cNvSpPr>
            <a:spLocks noGrp="1"/>
          </p:cNvSpPr>
          <p:nvPr>
            <p:ph idx="12"/>
          </p:nvPr>
        </p:nvSpPr>
        <p:spPr/>
        <p:txBody>
          <a:bodyPr/>
          <a:lstStyle/>
          <a:p>
            <a:r>
              <a:rPr lang="en-IN" dirty="0"/>
              <a:t>Building goodwill and adding value to the product or service through regular follow-up enhances customer </a:t>
            </a:r>
            <a:r>
              <a:rPr lang="en-IN" dirty="0" smtClean="0"/>
              <a:t>relationship</a:t>
            </a:r>
          </a:p>
          <a:p>
            <a:r>
              <a:rPr lang="en-IN" dirty="0" smtClean="0"/>
              <a:t>Components of effective follow up</a:t>
            </a:r>
          </a:p>
          <a:p>
            <a:pPr lvl="1"/>
            <a:r>
              <a:rPr lang="en-IN" dirty="0" smtClean="0"/>
              <a:t>Interact, connect</a:t>
            </a:r>
            <a:r>
              <a:rPr lang="en-IN" dirty="0"/>
              <a:t>, </a:t>
            </a:r>
            <a:r>
              <a:rPr lang="en-IN" dirty="0" smtClean="0"/>
              <a:t>know, and relate</a:t>
            </a:r>
          </a:p>
          <a:p>
            <a:r>
              <a:rPr lang="en-US" dirty="0" smtClean="0"/>
              <a:t>Relationship-enhancement</a:t>
            </a:r>
            <a:r>
              <a:rPr lang="en-US" dirty="0"/>
              <a:t> </a:t>
            </a:r>
            <a:r>
              <a:rPr lang="en-US" dirty="0" smtClean="0"/>
              <a:t>activities are </a:t>
            </a:r>
            <a:r>
              <a:rPr lang="en-US" dirty="0"/>
              <a:t>critical to the success of </a:t>
            </a:r>
            <a:r>
              <a:rPr lang="en-US" dirty="0" smtClean="0"/>
              <a:t>building long-term relationships</a:t>
            </a:r>
          </a:p>
          <a:p>
            <a:pPr lvl="1"/>
            <a:r>
              <a:rPr lang="en-US" dirty="0" smtClean="0"/>
              <a:t>Salespeople should always </a:t>
            </a:r>
            <a:r>
              <a:rPr lang="en-US" dirty="0"/>
              <a:t>look for ways to improve </a:t>
            </a:r>
            <a:r>
              <a:rPr lang="en-US" dirty="0" smtClean="0"/>
              <a:t>the relationship </a:t>
            </a:r>
            <a:r>
              <a:rPr lang="en-US" dirty="0"/>
              <a:t>and create a stronger </a:t>
            </a:r>
            <a:r>
              <a:rPr lang="en-US" dirty="0" smtClean="0"/>
              <a:t>bond</a:t>
            </a:r>
            <a:endParaRPr lang="en-IN" dirty="0"/>
          </a:p>
        </p:txBody>
      </p:sp>
    </p:spTree>
    <p:extLst>
      <p:ext uri="{BB962C8B-B14F-4D97-AF65-F5344CB8AC3E}">
        <p14:creationId xmlns:p14="http://schemas.microsoft.com/office/powerpoint/2010/main" val="3626881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820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Ways to Establish Customer Relationship</a:t>
            </a:r>
            <a:endParaRPr lang="en-IN" dirty="0"/>
          </a:p>
        </p:txBody>
      </p:sp>
      <p:sp>
        <p:nvSpPr>
          <p:cNvPr id="3" name="Content Placeholder 2"/>
          <p:cNvSpPr>
            <a:spLocks noGrp="1"/>
          </p:cNvSpPr>
          <p:nvPr>
            <p:ph idx="1"/>
          </p:nvPr>
        </p:nvSpPr>
        <p:spPr/>
        <p:txBody>
          <a:bodyPr/>
          <a:lstStyle/>
          <a:p>
            <a:r>
              <a:rPr lang="en-IN" b="1" dirty="0" smtClean="0"/>
              <a:t>Build goodwill</a:t>
            </a:r>
            <a:r>
              <a:rPr lang="en-IN" dirty="0" smtClean="0"/>
              <a:t>: Convert </a:t>
            </a:r>
            <a:r>
              <a:rPr lang="en-IN" dirty="0"/>
              <a:t>new customers into lifetime customers by continually </a:t>
            </a:r>
            <a:r>
              <a:rPr lang="en-IN" b="1" dirty="0"/>
              <a:t>adding value</a:t>
            </a:r>
            <a:r>
              <a:rPr lang="en-IN" dirty="0"/>
              <a:t> to the </a:t>
            </a:r>
            <a:r>
              <a:rPr lang="en-IN" dirty="0" smtClean="0"/>
              <a:t>product</a:t>
            </a:r>
          </a:p>
          <a:p>
            <a:r>
              <a:rPr lang="en-US" dirty="0" smtClean="0"/>
              <a:t>Handle complaints in </a:t>
            </a:r>
            <a:r>
              <a:rPr lang="en-US" dirty="0"/>
              <a:t>a timely and thoughtful </a:t>
            </a:r>
            <a:r>
              <a:rPr lang="en-US" dirty="0" smtClean="0"/>
              <a:t>manner</a:t>
            </a:r>
          </a:p>
          <a:p>
            <a:r>
              <a:rPr lang="en-US" dirty="0" smtClean="0"/>
              <a:t>Process requests </a:t>
            </a:r>
            <a:r>
              <a:rPr lang="en-US" dirty="0"/>
              <a:t>for rush deliveries willingly </a:t>
            </a:r>
          </a:p>
          <a:p>
            <a:pPr lvl="1"/>
            <a:r>
              <a:rPr lang="en-US" dirty="0" smtClean="0"/>
              <a:t>Assure the customer </a:t>
            </a:r>
            <a:r>
              <a:rPr lang="en-US" dirty="0"/>
              <a:t>that the salesperson will do everything </a:t>
            </a:r>
            <a:r>
              <a:rPr lang="en-US" dirty="0" smtClean="0"/>
              <a:t>possible to </a:t>
            </a:r>
            <a:r>
              <a:rPr lang="en-US" dirty="0"/>
              <a:t>make that request happen</a:t>
            </a:r>
            <a:endParaRPr lang="en-IN" dirty="0"/>
          </a:p>
          <a:p>
            <a:pPr lvl="0"/>
            <a:endParaRPr lang="en-IN" dirty="0"/>
          </a:p>
          <a:p>
            <a:endParaRPr lang="en-US" dirty="0"/>
          </a:p>
        </p:txBody>
      </p:sp>
    </p:spTree>
    <p:extLst>
      <p:ext uri="{BB962C8B-B14F-4D97-AF65-F5344CB8AC3E}">
        <p14:creationId xmlns:p14="http://schemas.microsoft.com/office/powerpoint/2010/main" val="208426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p:txBody>
          <a:bodyPr/>
          <a:lstStyle/>
          <a:p>
            <a:r>
              <a:rPr lang="en-US" dirty="0" smtClean="0">
                <a:solidFill>
                  <a:schemeClr val="bg1"/>
                </a:solidFill>
              </a:rPr>
              <a:t>9.1	</a:t>
            </a:r>
            <a:r>
              <a:rPr lang="en-US" dirty="0" smtClean="0"/>
              <a:t>Relationship Enhancers and Detractors</a:t>
            </a:r>
            <a:endParaRPr lang="en-US" dirty="0"/>
          </a:p>
        </p:txBody>
      </p:sp>
      <p:pic>
        <p:nvPicPr>
          <p:cNvPr id="3" name="Picture 2" descr="The table has 2 columns. The first column is titled enhancers and the second column is titled detractors. The following information is given under the first column:&#10;• Focus on long term &#10;• Deliver more than salesperson promises &#10;• Call regularly &#10;• Add value &#10;• Keep communication lines open &#10;• Take responsibility for problems &#10;The following information is given under the second column:&#10;• Focus on short term&#10;• Overpromise—underdeliver&#10;• Call sporadically&#10;• Show up only for another order&#10;• Be unavailable to the customer&#10;• Lie, exaggerate, or blame someone else&#10;" title="Exhibit 9.1 Relationship Enhancers &amp; Detrac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86000"/>
            <a:ext cx="7391400" cy="2534027"/>
          </a:xfrm>
          <a:prstGeom prst="rect">
            <a:avLst/>
          </a:prstGeom>
        </p:spPr>
      </p:pic>
    </p:spTree>
    <p:extLst>
      <p:ext uri="{BB962C8B-B14F-4D97-AF65-F5344CB8AC3E}">
        <p14:creationId xmlns:p14="http://schemas.microsoft.com/office/powerpoint/2010/main" val="1339185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Customer Satisfaction</a:t>
            </a:r>
            <a:endParaRPr lang="en-IN" dirty="0"/>
          </a:p>
        </p:txBody>
      </p:sp>
      <p:sp>
        <p:nvSpPr>
          <p:cNvPr id="4" name="Content Placeholder 3"/>
          <p:cNvSpPr>
            <a:spLocks noGrp="1"/>
          </p:cNvSpPr>
          <p:nvPr>
            <p:ph idx="1"/>
          </p:nvPr>
        </p:nvSpPr>
        <p:spPr/>
        <p:txBody>
          <a:bodyPr/>
          <a:lstStyle/>
          <a:p>
            <a:r>
              <a:rPr lang="en-IN" dirty="0" smtClean="0"/>
              <a:t>Ensures customer trust </a:t>
            </a:r>
          </a:p>
          <a:p>
            <a:r>
              <a:rPr lang="en-IN" dirty="0" smtClean="0"/>
              <a:t>Salespeople should:</a:t>
            </a:r>
          </a:p>
          <a:p>
            <a:pPr lvl="1"/>
            <a:r>
              <a:rPr lang="en-IN" dirty="0" smtClean="0"/>
              <a:t>Perform post-sale follow-up activities</a:t>
            </a:r>
          </a:p>
          <a:p>
            <a:pPr lvl="1"/>
            <a:r>
              <a:rPr lang="en-IN" dirty="0" smtClean="0"/>
              <a:t>Anticipate and adapt to changes in situations</a:t>
            </a:r>
          </a:p>
          <a:p>
            <a:pPr lvl="1"/>
            <a:r>
              <a:rPr lang="en-IN" dirty="0" smtClean="0"/>
              <a:t>Regularly provide product information</a:t>
            </a:r>
          </a:p>
          <a:p>
            <a:pPr lvl="1"/>
            <a:r>
              <a:rPr lang="en-IN" dirty="0" smtClean="0"/>
              <a:t>Gather customer satisfaction information through surveys, feedbacks, and social media</a:t>
            </a:r>
          </a:p>
          <a:p>
            <a:pPr lvl="1"/>
            <a:endParaRPr lang="en-IN" dirty="0"/>
          </a:p>
        </p:txBody>
      </p:sp>
    </p:spTree>
    <p:extLst>
      <p:ext uri="{BB962C8B-B14F-4D97-AF65-F5344CB8AC3E}">
        <p14:creationId xmlns:p14="http://schemas.microsoft.com/office/powerpoint/2010/main" val="976066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chemeClr val="bg1"/>
                </a:solidFill>
              </a:rPr>
              <a:t>9.2	</a:t>
            </a:r>
            <a:r>
              <a:rPr lang="en-IN" dirty="0"/>
              <a:t>The Four </a:t>
            </a:r>
            <a:r>
              <a:rPr lang="en-IN" dirty="0" smtClean="0"/>
              <a:t>Sequential Components </a:t>
            </a:r>
            <a:r>
              <a:rPr lang="en-IN" dirty="0"/>
              <a:t>of </a:t>
            </a:r>
            <a:r>
              <a:rPr lang="en-IN" dirty="0" smtClean="0"/>
              <a:t>Effective Follow-up</a:t>
            </a:r>
            <a:endParaRPr lang="en-IN" dirty="0"/>
          </a:p>
        </p:txBody>
      </p:sp>
      <p:pic>
        <p:nvPicPr>
          <p:cNvPr id="4" name="Picture 3" descr="The figure shows an oval surrounded by four rectangles. The oval in the center is labeled the four sequential components of effective follow-up. Starting from the left, the first rectangle reads interact. An arrow originates from this rectangle and points to the second rectangle, which reads connect. An arrow originates from this rectangle and points to the third rectangle, which reads know. An arrow originates from this rectangle and points to the fourth rectangle, which reads relate. An arrow originates from this rectangle and points to the first rectangle, which reads interact.&#10;" title="Figure 9.2 The Four Sequential Components of Effective Follow-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981200"/>
            <a:ext cx="5540105" cy="4360818"/>
          </a:xfrm>
          <a:prstGeom prst="rect">
            <a:avLst/>
          </a:prstGeom>
        </p:spPr>
      </p:pic>
    </p:spTree>
    <p:extLst>
      <p:ext uri="{BB962C8B-B14F-4D97-AF65-F5344CB8AC3E}">
        <p14:creationId xmlns:p14="http://schemas.microsoft.com/office/powerpoint/2010/main" val="167594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Salesforce Automation Tools</a:t>
            </a:r>
          </a:p>
        </p:txBody>
      </p:sp>
      <p:sp>
        <p:nvSpPr>
          <p:cNvPr id="5" name="Oval 4" descr="Starting from the left, the first oval is labeled maximizer, the second oval is labeled goldmine, and the third oval is labeled ACT. " title="Salesforce Automation Tools"/>
          <p:cNvSpPr/>
          <p:nvPr/>
        </p:nvSpPr>
        <p:spPr>
          <a:xfrm>
            <a:off x="275600" y="2495594"/>
            <a:ext cx="2118400" cy="835649"/>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200" dirty="0" err="1" smtClean="0">
                <a:solidFill>
                  <a:schemeClr val="bg1"/>
                </a:solidFill>
              </a:rPr>
              <a:t>Maximizer</a:t>
            </a:r>
            <a:endParaRPr lang="en-IN" sz="2200" dirty="0">
              <a:solidFill>
                <a:schemeClr val="bg1"/>
              </a:solidFill>
            </a:endParaRPr>
          </a:p>
        </p:txBody>
      </p:sp>
      <p:sp>
        <p:nvSpPr>
          <p:cNvPr id="6" name="Oval 5" descr="Starting from the left, the first oval is labeled maximizer, the second oval is labeled goldmine, and the third oval is labeled ACT. " title="Salesforce Automation Tools"/>
          <p:cNvSpPr/>
          <p:nvPr/>
        </p:nvSpPr>
        <p:spPr>
          <a:xfrm>
            <a:off x="2169162" y="3166401"/>
            <a:ext cx="1965875" cy="909634"/>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200" dirty="0">
                <a:solidFill>
                  <a:schemeClr val="bg1"/>
                </a:solidFill>
              </a:rPr>
              <a:t>Goldmine</a:t>
            </a:r>
          </a:p>
        </p:txBody>
      </p:sp>
      <p:sp>
        <p:nvSpPr>
          <p:cNvPr id="8" name="Oval 7" descr="The rectangle is labeled Internet-based applications. Starting from the left, the first oval is labeled salesforce and the second oval is labeled netsuite. " title="Salesforce Automation Tools"/>
          <p:cNvSpPr/>
          <p:nvPr/>
        </p:nvSpPr>
        <p:spPr>
          <a:xfrm>
            <a:off x="6676104" y="5063610"/>
            <a:ext cx="2049764" cy="838200"/>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200" dirty="0">
                <a:solidFill>
                  <a:schemeClr val="bg1"/>
                </a:solidFill>
              </a:rPr>
              <a:t>Netsuite</a:t>
            </a:r>
          </a:p>
        </p:txBody>
      </p:sp>
      <p:sp>
        <p:nvSpPr>
          <p:cNvPr id="10" name="Oval 9" descr="The rectangle is labeled Internet-based applications. Starting from the left, the first oval is labeled salesforce and the second oval is labeled netsuite. " title="Salesforce Automation Tools"/>
          <p:cNvSpPr/>
          <p:nvPr/>
        </p:nvSpPr>
        <p:spPr>
          <a:xfrm>
            <a:off x="4574197" y="5063610"/>
            <a:ext cx="1922206" cy="838201"/>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200" dirty="0">
                <a:solidFill>
                  <a:schemeClr val="bg1"/>
                </a:solidFill>
              </a:rPr>
              <a:t>Salesforce</a:t>
            </a:r>
          </a:p>
        </p:txBody>
      </p:sp>
      <p:sp>
        <p:nvSpPr>
          <p:cNvPr id="11" name="Oval 10" descr="Starting from the left, the first oval is labeled maximizer, the second oval is labeled goldmine, and the third oval is labeled ACT. " title="Salesforce Automation Tools"/>
          <p:cNvSpPr/>
          <p:nvPr/>
        </p:nvSpPr>
        <p:spPr>
          <a:xfrm>
            <a:off x="4135037" y="2525450"/>
            <a:ext cx="1893561" cy="775935"/>
          </a:xfrm>
          <a:prstGeom prst="ellipse">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200" dirty="0">
                <a:solidFill>
                  <a:schemeClr val="bg1"/>
                </a:solidFill>
              </a:rPr>
              <a:t>ACT</a:t>
            </a:r>
          </a:p>
        </p:txBody>
      </p:sp>
      <p:sp>
        <p:nvSpPr>
          <p:cNvPr id="3" name="Rectangle 2" descr="The slide shows three ovals connected to a rectangle. Three arrows originate from the rectangle and point to each of the ovals. The rectangle is labeled PC based applications. " title="Salesforce Automation Tools"/>
          <p:cNvSpPr/>
          <p:nvPr/>
        </p:nvSpPr>
        <p:spPr>
          <a:xfrm>
            <a:off x="1581530" y="1504348"/>
            <a:ext cx="2800360" cy="914401"/>
          </a:xfrm>
          <a:prstGeom prst="rect">
            <a:avLst/>
          </a:prstGeom>
          <a:solidFill>
            <a:schemeClr val="bg1"/>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chemeClr val="tx1"/>
                </a:solidFill>
              </a:rPr>
              <a:t>PC based applications</a:t>
            </a:r>
            <a:endParaRPr lang="en-US" sz="2500" dirty="0">
              <a:solidFill>
                <a:schemeClr val="tx1"/>
              </a:solidFill>
            </a:endParaRPr>
          </a:p>
        </p:txBody>
      </p:sp>
      <p:sp>
        <p:nvSpPr>
          <p:cNvPr id="9" name="Rectangle 8" descr="The slide shows two ovals connected to a rectangle. Two arrows originate from the rectangle are point each of the ovals." title="Salesforce Automation Tools"/>
          <p:cNvSpPr/>
          <p:nvPr/>
        </p:nvSpPr>
        <p:spPr>
          <a:xfrm>
            <a:off x="5439698" y="3627735"/>
            <a:ext cx="2800360" cy="914401"/>
          </a:xfrm>
          <a:prstGeom prst="rect">
            <a:avLst/>
          </a:prstGeom>
          <a:solidFill>
            <a:schemeClr val="bg1"/>
          </a:solidFill>
          <a:ln>
            <a:solidFill>
              <a:srgbClr val="5B8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chemeClr val="tx1"/>
                </a:solidFill>
              </a:rPr>
              <a:t>Internet-based applications</a:t>
            </a:r>
            <a:endParaRPr lang="en-US" sz="2500" dirty="0">
              <a:solidFill>
                <a:schemeClr val="tx1"/>
              </a:solidFill>
            </a:endParaRPr>
          </a:p>
        </p:txBody>
      </p:sp>
      <p:cxnSp>
        <p:nvCxnSpPr>
          <p:cNvPr id="7" name="Straight Arrow Connector 6" descr="The slide shows three ovals connected to a rectangle. Three arrows originate from the rectangle and point to each of the ovals. The rectangle is labeled PC based applications. " title="Salesforce Automation Tools"/>
          <p:cNvCxnSpPr>
            <a:stCxn id="3" idx="2"/>
          </p:cNvCxnSpPr>
          <p:nvPr/>
        </p:nvCxnSpPr>
        <p:spPr>
          <a:xfrm>
            <a:off x="2981710" y="2418749"/>
            <a:ext cx="0" cy="7476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descr="The slide shows three ovals connected to a rectangle. Three arrows originate from the rectangle and point to each of the ovals. The rectangle is labeled PC based applications. " title="Salesforce Automation Tools"/>
          <p:cNvCxnSpPr>
            <a:stCxn id="3" idx="2"/>
          </p:cNvCxnSpPr>
          <p:nvPr/>
        </p:nvCxnSpPr>
        <p:spPr>
          <a:xfrm>
            <a:off x="2981710" y="2418749"/>
            <a:ext cx="1153327" cy="3686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descr="The slide shows three ovals connected to a rectangle. Three arrows originate from the rectangle and point to each of the ovals. The rectangle is labeled PC based applications. " title="Salesforce Automation Tools"/>
          <p:cNvCxnSpPr>
            <a:stCxn id="3" idx="2"/>
          </p:cNvCxnSpPr>
          <p:nvPr/>
        </p:nvCxnSpPr>
        <p:spPr>
          <a:xfrm flipH="1">
            <a:off x="2281581" y="2418749"/>
            <a:ext cx="700129" cy="3138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descr="The slide shows two ovals connected to a rectangle. Two arrows originate from the rectangle are point each of the ovals." title="Salesforce Automation Tools"/>
          <p:cNvCxnSpPr>
            <a:stCxn id="9" idx="2"/>
            <a:endCxn id="10" idx="7"/>
          </p:cNvCxnSpPr>
          <p:nvPr/>
        </p:nvCxnSpPr>
        <p:spPr>
          <a:xfrm flipH="1">
            <a:off x="6214902" y="4542136"/>
            <a:ext cx="624976" cy="6442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descr="The slide shows two ovals connected to a rectangle. Two arrows originate from the rectangle are point each of the ovals." title="Salesforce Automation Tools"/>
          <p:cNvCxnSpPr>
            <a:stCxn id="9" idx="2"/>
            <a:endCxn id="8" idx="0"/>
          </p:cNvCxnSpPr>
          <p:nvPr/>
        </p:nvCxnSpPr>
        <p:spPr>
          <a:xfrm>
            <a:off x="6839878" y="4542136"/>
            <a:ext cx="861108" cy="5214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4286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999"/>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fltVal val="0"/>
                                          </p:val>
                                        </p:tav>
                                        <p:tav tm="100000">
                                          <p:val>
                                            <p:strVal val="#ppt_w"/>
                                          </p:val>
                                        </p:tav>
                                      </p:tavLst>
                                    </p:anim>
                                    <p:anim calcmode="lin" valueType="num">
                                      <p:cBhvr>
                                        <p:cTn id="69" dur="1000" fill="hold"/>
                                        <p:tgtEl>
                                          <p:spTgt spid="8"/>
                                        </p:tgtEl>
                                        <p:attrNameLst>
                                          <p:attrName>ppt_h</p:attrName>
                                        </p:attrNameLst>
                                      </p:cBhvr>
                                      <p:tavLst>
                                        <p:tav tm="0">
                                          <p:val>
                                            <p:fltVal val="0"/>
                                          </p:val>
                                        </p:tav>
                                        <p:tav tm="100000">
                                          <p:val>
                                            <p:strVal val="#ppt_h"/>
                                          </p:val>
                                        </p:tav>
                                      </p:tavLst>
                                    </p:anim>
                                    <p:animEffect transition="in" filter="fade">
                                      <p:cBhvr>
                                        <p:cTn id="7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Harnessing Technology to Enhance Follow-up</a:t>
            </a:r>
            <a:br>
              <a:rPr lang="en-US" dirty="0"/>
            </a:br>
            <a:r>
              <a:rPr lang="en-US" dirty="0"/>
              <a:t>and </a:t>
            </a:r>
            <a:r>
              <a:rPr lang="en-US" dirty="0" smtClean="0"/>
              <a:t>Buyer-Seller Relationships</a:t>
            </a:r>
            <a:endParaRPr lang="en-US" dirty="0"/>
          </a:p>
        </p:txBody>
      </p:sp>
      <p:sp>
        <p:nvSpPr>
          <p:cNvPr id="4" name="Content Placeholder 3"/>
          <p:cNvSpPr>
            <a:spLocks noGrp="1"/>
          </p:cNvSpPr>
          <p:nvPr>
            <p:ph idx="1"/>
          </p:nvPr>
        </p:nvSpPr>
        <p:spPr/>
        <p:txBody>
          <a:bodyPr/>
          <a:lstStyle/>
          <a:p>
            <a:r>
              <a:rPr lang="en-US" dirty="0" smtClean="0"/>
              <a:t>Customer contact </a:t>
            </a:r>
            <a:r>
              <a:rPr lang="en-US" dirty="0"/>
              <a:t>management tools </a:t>
            </a:r>
            <a:r>
              <a:rPr lang="en-US" dirty="0" smtClean="0"/>
              <a:t>are </a:t>
            </a:r>
            <a:r>
              <a:rPr lang="en-US" dirty="0"/>
              <a:t>used in </a:t>
            </a:r>
            <a:r>
              <a:rPr lang="en-US" dirty="0" err="1" smtClean="0"/>
              <a:t>multiorganization</a:t>
            </a:r>
            <a:r>
              <a:rPr lang="en-US" dirty="0" smtClean="0"/>
              <a:t> intranets </a:t>
            </a:r>
            <a:r>
              <a:rPr lang="en-US" dirty="0"/>
              <a:t>and </a:t>
            </a:r>
            <a:r>
              <a:rPr lang="en-US" dirty="0" smtClean="0"/>
              <a:t>extranets</a:t>
            </a:r>
          </a:p>
          <a:p>
            <a:pPr lvl="1"/>
            <a:r>
              <a:rPr lang="en-US" b="1" dirty="0" smtClean="0"/>
              <a:t>Intranet</a:t>
            </a:r>
            <a:r>
              <a:rPr lang="en-US" dirty="0" smtClean="0"/>
              <a:t>: </a:t>
            </a:r>
            <a:r>
              <a:rPr lang="en-IN" dirty="0" smtClean="0"/>
              <a:t>Organization’s computer network that offers </a:t>
            </a:r>
            <a:r>
              <a:rPr lang="en-IN" dirty="0"/>
              <a:t>password-controlled access to </a:t>
            </a:r>
            <a:r>
              <a:rPr lang="en-IN" dirty="0" smtClean="0"/>
              <a:t>people within </a:t>
            </a:r>
            <a:r>
              <a:rPr lang="en-IN" dirty="0"/>
              <a:t>and outside </a:t>
            </a:r>
            <a:endParaRPr lang="en-IN" dirty="0" smtClean="0"/>
          </a:p>
          <a:p>
            <a:pPr lvl="1"/>
            <a:r>
              <a:rPr lang="en-US" b="1" dirty="0" smtClean="0"/>
              <a:t>Extranet</a:t>
            </a:r>
            <a:r>
              <a:rPr lang="en-US" dirty="0"/>
              <a:t>: </a:t>
            </a:r>
            <a:r>
              <a:rPr lang="en-US" dirty="0" smtClean="0"/>
              <a:t>Computer network </a:t>
            </a:r>
            <a:r>
              <a:rPr lang="en-US" dirty="0"/>
              <a:t>created by an organization for use by </a:t>
            </a:r>
            <a:r>
              <a:rPr lang="en-US" dirty="0" smtClean="0"/>
              <a:t>its customers </a:t>
            </a:r>
            <a:r>
              <a:rPr lang="en-US" dirty="0"/>
              <a:t>or </a:t>
            </a:r>
            <a:r>
              <a:rPr lang="en-US" dirty="0" smtClean="0"/>
              <a:t>suppliers</a:t>
            </a:r>
          </a:p>
          <a:p>
            <a:pPr lvl="2"/>
            <a:r>
              <a:rPr lang="en-US" dirty="0" smtClean="0"/>
              <a:t>Linked </a:t>
            </a:r>
            <a:r>
              <a:rPr lang="en-US" dirty="0"/>
              <a:t>to </a:t>
            </a:r>
            <a:r>
              <a:rPr lang="en-US" dirty="0" smtClean="0"/>
              <a:t>the organization’s internal </a:t>
            </a:r>
            <a:r>
              <a:rPr lang="en-US" dirty="0"/>
              <a:t>systems, informational databases</a:t>
            </a:r>
            <a:r>
              <a:rPr lang="en-US" dirty="0" smtClean="0"/>
              <a:t>, and intranet</a:t>
            </a:r>
          </a:p>
        </p:txBody>
      </p:sp>
    </p:spTree>
    <p:extLst>
      <p:ext uri="{BB962C8B-B14F-4D97-AF65-F5344CB8AC3E}">
        <p14:creationId xmlns:p14="http://schemas.microsoft.com/office/powerpoint/2010/main" val="965250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Harnessing Technology to Enhance Follow-up</a:t>
            </a:r>
            <a:br>
              <a:rPr lang="en-US" dirty="0"/>
            </a:br>
            <a:r>
              <a:rPr lang="en-US" dirty="0"/>
              <a:t>and Buyer-Seller </a:t>
            </a:r>
            <a:r>
              <a:rPr lang="en-US" dirty="0" smtClean="0"/>
              <a:t>Relationships </a:t>
            </a:r>
            <a:r>
              <a:rPr lang="en-US" sz="2000" b="0" dirty="0" smtClean="0"/>
              <a:t>(continued)</a:t>
            </a:r>
            <a:endParaRPr lang="en-IN" sz="2000" b="0" dirty="0"/>
          </a:p>
        </p:txBody>
      </p:sp>
      <p:sp>
        <p:nvSpPr>
          <p:cNvPr id="3" name="Content Placeholder 2"/>
          <p:cNvSpPr>
            <a:spLocks noGrp="1"/>
          </p:cNvSpPr>
          <p:nvPr>
            <p:ph idx="1"/>
          </p:nvPr>
        </p:nvSpPr>
        <p:spPr/>
        <p:txBody>
          <a:bodyPr/>
          <a:lstStyle/>
          <a:p>
            <a:r>
              <a:rPr lang="en-US" b="1" dirty="0" smtClean="0"/>
              <a:t>Customer relationship management systems (CRM)</a:t>
            </a:r>
          </a:p>
          <a:p>
            <a:pPr lvl="1"/>
            <a:r>
              <a:rPr lang="en-IN" dirty="0"/>
              <a:t>Links buyers and sellers into a rich communication network </a:t>
            </a:r>
          </a:p>
          <a:p>
            <a:pPr lvl="1"/>
            <a:r>
              <a:rPr lang="en-IN" dirty="0"/>
              <a:t>Establishes and reinforces long-term, profitable relationships</a:t>
            </a:r>
          </a:p>
          <a:p>
            <a:pPr lvl="1"/>
            <a:endParaRPr lang="en-US" dirty="0"/>
          </a:p>
        </p:txBody>
      </p:sp>
    </p:spTree>
    <p:extLst>
      <p:ext uri="{BB962C8B-B14F-4D97-AF65-F5344CB8AC3E}">
        <p14:creationId xmlns:p14="http://schemas.microsoft.com/office/powerpoint/2010/main" val="206097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434</Words>
  <Application>Microsoft Office PowerPoint</Application>
  <PresentationFormat>On-screen Show (4:3)</PresentationFormat>
  <Paragraphs>97</Paragraphs>
  <Slides>22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ＭＳ Ｐゴシック</vt:lpstr>
      <vt:lpstr>Arial</vt:lpstr>
      <vt:lpstr>Arial Narrow</vt:lpstr>
      <vt:lpstr>Calibri</vt:lpstr>
      <vt:lpstr>Constantia</vt:lpstr>
      <vt:lpstr>DINPro-CondBlack</vt:lpstr>
      <vt:lpstr>DINPro-CondMedium</vt:lpstr>
      <vt:lpstr>Franklin Gothic Medium</vt:lpstr>
      <vt:lpstr>Lucida Grande</vt:lpstr>
      <vt:lpstr>Rockwell</vt:lpstr>
      <vt:lpstr>Wingdings</vt:lpstr>
      <vt:lpstr>Office Theme</vt:lpstr>
      <vt:lpstr>Expanding Customer Relationships</vt:lpstr>
      <vt:lpstr>Learning Objectives</vt:lpstr>
      <vt:lpstr>Ways to Establish Customer Relationship</vt:lpstr>
      <vt:lpstr>9.1 Relationship Enhancers and Detractors</vt:lpstr>
      <vt:lpstr>Customer Satisfaction</vt:lpstr>
      <vt:lpstr>9.2 The Four Sequential Components of Effective Follow-up</vt:lpstr>
      <vt:lpstr>Salesforce Automation Tools</vt:lpstr>
      <vt:lpstr>Harnessing Technology to Enhance Follow-up and Buyer-Seller Relationships</vt:lpstr>
      <vt:lpstr>Harnessing Technology to Enhance Follow-up and Buyer-Seller Relationships (continued)</vt:lpstr>
      <vt:lpstr>9.3 Relationship Enhancement Activities</vt:lpstr>
      <vt:lpstr>9.3 Traditional versus Relational Sales Process</vt:lpstr>
      <vt:lpstr>Ethical Dilemma</vt:lpstr>
      <vt:lpstr>9.5 Typical Customer Complaints</vt:lpstr>
      <vt:lpstr>9.6 General Procedures for Handling Complaints</vt:lpstr>
      <vt:lpstr>Collaborative Involvement </vt:lpstr>
      <vt:lpstr>Adding Value and Enhancing Mutual Opportunities for the Customer</vt:lpstr>
      <vt:lpstr>9.8 Customer Expectations of Salespeople</vt:lpstr>
      <vt:lpstr>9.9 Checklist for Developing a Service Strategy</vt:lpstr>
      <vt:lpstr>Customer Service Dimensions</vt:lpstr>
      <vt:lpstr>Key Terms</vt:lpstr>
      <vt:lpstr>Summary</vt:lpstr>
      <vt:lpstr>PowerPoint Presentation</vt:lpstr>
    </vt:vector>
  </TitlesOfParts>
  <Company>Ball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Customer Relationships</dc:title>
  <dc:creator>Scott A. Inks</dc:creator>
  <cp:lastModifiedBy>Divya Mary Abraham</cp:lastModifiedBy>
  <cp:revision>111</cp:revision>
  <dcterms:created xsi:type="dcterms:W3CDTF">2012-03-06T14:25:29Z</dcterms:created>
  <dcterms:modified xsi:type="dcterms:W3CDTF">2016-01-13T05:19:18Z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