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8" r:id="rId3"/>
    <p:sldId id="260" r:id="rId4"/>
    <p:sldId id="262" r:id="rId5"/>
    <p:sldId id="280" r:id="rId6"/>
    <p:sldId id="300" r:id="rId7"/>
    <p:sldId id="298" r:id="rId8"/>
    <p:sldId id="299" r:id="rId9"/>
    <p:sldId id="283" r:id="rId10"/>
    <p:sldId id="297" r:id="rId11"/>
    <p:sldId id="284" r:id="rId12"/>
    <p:sldId id="285" r:id="rId13"/>
    <p:sldId id="301" r:id="rId14"/>
    <p:sldId id="286" r:id="rId15"/>
    <p:sldId id="291" r:id="rId16"/>
    <p:sldId id="288" r:id="rId17"/>
    <p:sldId id="29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havana Balaji" initials="BB" lastIdx="3" clrIdx="0">
    <p:extLst>
      <p:ext uri="{19B8F6BF-5375-455C-9EA6-DF929625EA0E}">
        <p15:presenceInfo xmlns:p15="http://schemas.microsoft.com/office/powerpoint/2012/main" userId="S-1-5-21-3361151005-2080053223-3394076701-48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8A3C"/>
    <a:srgbClr val="C0203E"/>
    <a:srgbClr val="C7203E"/>
    <a:srgbClr val="000000"/>
    <a:srgbClr val="D90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65942" autoAdjust="0"/>
  </p:normalViewPr>
  <p:slideViewPr>
    <p:cSldViewPr>
      <p:cViewPr varScale="1">
        <p:scale>
          <a:sx n="70" d="100"/>
          <a:sy n="70" d="100"/>
        </p:scale>
        <p:origin x="606" y="6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7FC065-5D16-48D8-BD78-EC636424E809}" type="datetimeFigureOut">
              <a:rPr lang="en-US" smtClean="0"/>
              <a:pPr/>
              <a:t>1/13/2016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556487-3873-43C3-ADB1-463FA416D8D6}" type="slidenum">
              <a:rPr lang="en-US" smtClean="0"/>
              <a:pPr/>
              <a:t>‹#›</a:t>
            </a:fld>
            <a:endParaRPr lang="en-US" dirty="0"/>
          </a:p>
        </p:txBody>
      </p:sp>
    </p:spTree>
    <p:extLst>
      <p:ext uri="{BB962C8B-B14F-4D97-AF65-F5344CB8AC3E}">
        <p14:creationId xmlns:p14="http://schemas.microsoft.com/office/powerpoint/2010/main" val="259330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556487-3873-43C3-ADB1-463FA416D8D6}" type="slidenum">
              <a:rPr lang="en-US" smtClean="0"/>
              <a:pPr/>
              <a:t>1</a:t>
            </a:fld>
            <a:endParaRPr lang="en-US" dirty="0"/>
          </a:p>
        </p:txBody>
      </p:sp>
    </p:spTree>
    <p:extLst>
      <p:ext uri="{BB962C8B-B14F-4D97-AF65-F5344CB8AC3E}">
        <p14:creationId xmlns:p14="http://schemas.microsoft.com/office/powerpoint/2010/main" val="2009954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0556487-3873-43C3-ADB1-463FA416D8D6}" type="slidenum">
              <a:rPr lang="en-US" smtClean="0"/>
              <a:pPr/>
              <a:t>11</a:t>
            </a:fld>
            <a:endParaRPr lang="en-US" dirty="0"/>
          </a:p>
        </p:txBody>
      </p:sp>
    </p:spTree>
    <p:extLst>
      <p:ext uri="{BB962C8B-B14F-4D97-AF65-F5344CB8AC3E}">
        <p14:creationId xmlns:p14="http://schemas.microsoft.com/office/powerpoint/2010/main" val="304629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IN" dirty="0" smtClean="0"/>
          </a:p>
          <a:p>
            <a:endParaRPr lang="en-US" dirty="0"/>
          </a:p>
        </p:txBody>
      </p:sp>
      <p:sp>
        <p:nvSpPr>
          <p:cNvPr id="4" name="Slide Number Placeholder 3"/>
          <p:cNvSpPr>
            <a:spLocks noGrp="1"/>
          </p:cNvSpPr>
          <p:nvPr>
            <p:ph type="sldNum" sz="quarter" idx="10"/>
          </p:nvPr>
        </p:nvSpPr>
        <p:spPr/>
        <p:txBody>
          <a:bodyPr/>
          <a:lstStyle/>
          <a:p>
            <a:fld id="{20556487-3873-43C3-ADB1-463FA416D8D6}" type="slidenum">
              <a:rPr lang="en-US" smtClean="0"/>
              <a:pPr/>
              <a:t>12</a:t>
            </a:fld>
            <a:endParaRPr lang="en-US" dirty="0"/>
          </a:p>
        </p:txBody>
      </p:sp>
    </p:spTree>
    <p:extLst>
      <p:ext uri="{BB962C8B-B14F-4D97-AF65-F5344CB8AC3E}">
        <p14:creationId xmlns:p14="http://schemas.microsoft.com/office/powerpoint/2010/main" val="3470211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556487-3873-43C3-ADB1-463FA416D8D6}" type="slidenum">
              <a:rPr lang="en-US" smtClean="0"/>
              <a:pPr/>
              <a:t>13</a:t>
            </a:fld>
            <a:endParaRPr lang="en-US" dirty="0"/>
          </a:p>
        </p:txBody>
      </p:sp>
    </p:spTree>
    <p:extLst>
      <p:ext uri="{BB962C8B-B14F-4D97-AF65-F5344CB8AC3E}">
        <p14:creationId xmlns:p14="http://schemas.microsoft.com/office/powerpoint/2010/main" val="2290657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87DC5133-320D-4859-89AF-4169532159F4}" type="slidenum">
              <a:rPr lang="en-US"/>
              <a:pPr/>
              <a:t>2</a:t>
            </a:fld>
            <a:endParaRPr lang="en-US"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48994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51B42AF-F33E-4B0B-816E-749F663D890F}" type="slidenum">
              <a:rPr lang="en-US"/>
              <a:pPr/>
              <a:t>3</a:t>
            </a:fld>
            <a:endParaRPr lang="en-US"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959548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32872094-EBD4-4B85-BEEB-ECA93DF96D7B}" type="slidenum">
              <a:rPr lang="en-US"/>
              <a:pPr/>
              <a:t>4</a:t>
            </a:fld>
            <a:endParaRPr 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IN" dirty="0" smtClean="0"/>
          </a:p>
          <a:p>
            <a:pPr eaLnBrk="1" hangingPunct="1"/>
            <a:endParaRPr lang="en-IN" dirty="0" smtClean="0"/>
          </a:p>
        </p:txBody>
      </p:sp>
    </p:spTree>
    <p:extLst>
      <p:ext uri="{BB962C8B-B14F-4D97-AF65-F5344CB8AC3E}">
        <p14:creationId xmlns:p14="http://schemas.microsoft.com/office/powerpoint/2010/main" val="144746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09EAD13-14A2-4240-BD3D-DF9E3D18D8B5}" type="slidenum">
              <a:rPr lang="en-US"/>
              <a:pPr/>
              <a:t>5</a:t>
            </a:fld>
            <a:endParaRPr lang="en-U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IN" dirty="0" smtClean="0"/>
          </a:p>
          <a:p>
            <a:pPr eaLnBrk="1" hangingPunct="1"/>
            <a:endParaRPr lang="en-IN" dirty="0" smtClean="0"/>
          </a:p>
          <a:p>
            <a:pPr eaLnBrk="1" hangingPunct="1"/>
            <a:endParaRPr lang="en-US" dirty="0" smtClean="0"/>
          </a:p>
        </p:txBody>
      </p:sp>
    </p:spTree>
    <p:extLst>
      <p:ext uri="{BB962C8B-B14F-4D97-AF65-F5344CB8AC3E}">
        <p14:creationId xmlns:p14="http://schemas.microsoft.com/office/powerpoint/2010/main" val="3666966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smtClean="0"/>
          </a:p>
        </p:txBody>
      </p:sp>
      <p:sp>
        <p:nvSpPr>
          <p:cNvPr id="4" name="Slide Number Placeholder 3"/>
          <p:cNvSpPr>
            <a:spLocks noGrp="1"/>
          </p:cNvSpPr>
          <p:nvPr>
            <p:ph type="sldNum" sz="quarter" idx="10"/>
          </p:nvPr>
        </p:nvSpPr>
        <p:spPr/>
        <p:txBody>
          <a:bodyPr/>
          <a:lstStyle/>
          <a:p>
            <a:fld id="{20556487-3873-43C3-ADB1-463FA416D8D6}" type="slidenum">
              <a:rPr lang="en-US" smtClean="0"/>
              <a:pPr/>
              <a:t>7</a:t>
            </a:fld>
            <a:endParaRPr lang="en-US" dirty="0"/>
          </a:p>
        </p:txBody>
      </p:sp>
    </p:spTree>
    <p:extLst>
      <p:ext uri="{BB962C8B-B14F-4D97-AF65-F5344CB8AC3E}">
        <p14:creationId xmlns:p14="http://schemas.microsoft.com/office/powerpoint/2010/main" val="409316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20556487-3873-43C3-ADB1-463FA416D8D6}" type="slidenum">
              <a:rPr lang="en-US" smtClean="0"/>
              <a:pPr/>
              <a:t>8</a:t>
            </a:fld>
            <a:endParaRPr lang="en-US" dirty="0"/>
          </a:p>
        </p:txBody>
      </p:sp>
    </p:spTree>
    <p:extLst>
      <p:ext uri="{BB962C8B-B14F-4D97-AF65-F5344CB8AC3E}">
        <p14:creationId xmlns:p14="http://schemas.microsoft.com/office/powerpoint/2010/main" val="3065362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729DFA8-089B-4615-BD1D-21C324DCAFA2}" type="slidenum">
              <a:rPr lang="en-US"/>
              <a:pPr/>
              <a:t>9</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000722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556487-3873-43C3-ADB1-463FA416D8D6}" type="slidenum">
              <a:rPr lang="en-US" smtClean="0"/>
              <a:pPr/>
              <a:t>10</a:t>
            </a:fld>
            <a:endParaRPr lang="en-US" dirty="0"/>
          </a:p>
        </p:txBody>
      </p:sp>
    </p:spTree>
    <p:extLst>
      <p:ext uri="{BB962C8B-B14F-4D97-AF65-F5344CB8AC3E}">
        <p14:creationId xmlns:p14="http://schemas.microsoft.com/office/powerpoint/2010/main" val="2137508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369888" y="138113"/>
            <a:ext cx="49037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13100" dirty="0" smtClean="0">
                <a:solidFill>
                  <a:schemeClr val="bg1"/>
                </a:solidFill>
                <a:latin typeface="DINPro-CondBlack"/>
                <a:ea typeface="DINPro-CondBlack"/>
                <a:cs typeface="DINPro-CondBlack"/>
              </a:rPr>
              <a:t>GOVT</a:t>
            </a:r>
          </a:p>
        </p:txBody>
      </p:sp>
      <p:grpSp>
        <p:nvGrpSpPr>
          <p:cNvPr id="6" name="Group 10"/>
          <p:cNvGrpSpPr>
            <a:grpSpLocks/>
          </p:cNvGrpSpPr>
          <p:nvPr userDrawn="1"/>
        </p:nvGrpSpPr>
        <p:grpSpPr bwMode="auto">
          <a:xfrm>
            <a:off x="4978400" y="814388"/>
            <a:ext cx="677863" cy="831850"/>
            <a:chOff x="3875465" y="814730"/>
            <a:chExt cx="678753" cy="830997"/>
          </a:xfrm>
        </p:grpSpPr>
        <p:sp>
          <p:nvSpPr>
            <p:cNvPr id="7" name="TextBox 6"/>
            <p:cNvSpPr txBox="1">
              <a:spLocks noChangeArrowheads="1"/>
            </p:cNvSpPr>
            <p:nvPr userDrawn="1"/>
          </p:nvSpPr>
          <p:spPr bwMode="auto">
            <a:xfrm>
              <a:off x="3954944" y="814730"/>
              <a:ext cx="5134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4800" dirty="0" smtClean="0">
                  <a:solidFill>
                    <a:srgbClr val="FFFFFF"/>
                  </a:solidFill>
                  <a:latin typeface="DINPro-CondMedium"/>
                  <a:ea typeface="DINPro-CondMedium"/>
                  <a:cs typeface="DINPro-CondMedium"/>
                </a:rPr>
                <a:t>8</a:t>
              </a:r>
            </a:p>
          </p:txBody>
        </p:sp>
        <p:sp>
          <p:nvSpPr>
            <p:cNvPr id="8" name="Oval 7"/>
            <p:cNvSpPr/>
            <p:nvPr userDrawn="1"/>
          </p:nvSpPr>
          <p:spPr>
            <a:xfrm>
              <a:off x="3875465" y="928913"/>
              <a:ext cx="678753" cy="678753"/>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3" name="Footer Placeholder 1"/>
          <p:cNvSpPr>
            <a:spLocks noGrp="1"/>
          </p:cNvSpPr>
          <p:nvPr>
            <p:ph type="ftr" sz="quarter" idx="10"/>
          </p:nvPr>
        </p:nvSpPr>
        <p:spPr>
          <a:xfrm>
            <a:off x="3735388" y="6584950"/>
            <a:ext cx="5408612" cy="277813"/>
          </a:xfrm>
        </p:spPr>
        <p:txBody>
          <a:bodyPr anchor="b"/>
          <a:lstStyle>
            <a:lvl1pPr algn="l">
              <a:defRPr sz="700" kern="700" spc="50">
                <a:solidFill>
                  <a:schemeClr val="tx1"/>
                </a:solidFill>
                <a:latin typeface="Arial Narrow"/>
                <a:cs typeface="Arial Narrow"/>
              </a:defRPr>
            </a:lvl1pPr>
          </a:lstStyle>
          <a:p>
            <a:pPr>
              <a:defRPr/>
            </a:pPr>
            <a:r>
              <a:rPr lang="en-US" dirty="0" smtClean="0"/>
              <a:t>Copyright ©2017 Cengage Learning. All Rights Reserved. May not be scanned, copied or duplicated, or posted to a publicly accessible website, in whole or in part. </a:t>
            </a:r>
            <a:endParaRPr lang="en-US" dirty="0"/>
          </a:p>
        </p:txBody>
      </p:sp>
      <p:sp>
        <p:nvSpPr>
          <p:cNvPr id="18" name="Title 1" hidden="1"/>
          <p:cNvSpPr>
            <a:spLocks noGrp="1"/>
          </p:cNvSpPr>
          <p:nvPr>
            <p:ph type="title" hasCustomPrompt="1"/>
          </p:nvPr>
        </p:nvSpPr>
        <p:spPr>
          <a:xfrm>
            <a:off x="525764" y="3251"/>
            <a:ext cx="8229600" cy="1143000"/>
          </a:xfrm>
        </p:spPr>
        <p:txBody>
          <a:bodyPr>
            <a:normAutofit/>
          </a:bodyPr>
          <a:lstStyle>
            <a:lvl1pPr algn="l">
              <a:defRPr sz="3200" b="1" baseline="0">
                <a:latin typeface="Franklin Gothic Medium"/>
                <a:cs typeface="Franklin Gothic Medium"/>
              </a:defRPr>
            </a:lvl1pPr>
          </a:lstStyle>
          <a:p>
            <a:r>
              <a:rPr lang="en-US" dirty="0" smtClean="0"/>
              <a:t>Overview of Selling</a:t>
            </a:r>
            <a:endParaRPr lang="en-US" dirty="0"/>
          </a:p>
        </p:txBody>
      </p:sp>
      <p:sp>
        <p:nvSpPr>
          <p:cNvPr id="14" name="TextBox 13"/>
          <p:cNvSpPr txBox="1">
            <a:spLocks noChangeArrowheads="1"/>
          </p:cNvSpPr>
          <p:nvPr userDrawn="1"/>
        </p:nvSpPr>
        <p:spPr bwMode="auto">
          <a:xfrm>
            <a:off x="5508625" y="1778000"/>
            <a:ext cx="1328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7200" dirty="0" smtClean="0">
                <a:solidFill>
                  <a:schemeClr val="tx2"/>
                </a:solidFill>
                <a:latin typeface="DINPro-CondBlack"/>
                <a:ea typeface="DINPro-CondBlack"/>
                <a:cs typeface="DINPro-CondBlack"/>
              </a:rPr>
              <a:t> </a:t>
            </a:r>
            <a:r>
              <a:rPr lang="en-US" altLang="en-US" sz="7200" dirty="0" smtClean="0">
                <a:solidFill>
                  <a:schemeClr val="tx1"/>
                </a:solidFill>
                <a:latin typeface="DINPro-CondBlack"/>
                <a:ea typeface="DINPro-CondBlack"/>
                <a:cs typeface="DINPro-CondBlack"/>
              </a:rPr>
              <a:t>8</a:t>
            </a:r>
          </a:p>
        </p:txBody>
      </p:sp>
      <p:sp>
        <p:nvSpPr>
          <p:cNvPr id="15" name="Rectangle 14"/>
          <p:cNvSpPr/>
          <p:nvPr userDrawn="1"/>
        </p:nvSpPr>
        <p:spPr>
          <a:xfrm>
            <a:off x="0" y="-19459"/>
            <a:ext cx="9144000" cy="1619660"/>
          </a:xfrm>
          <a:prstGeom prst="rect">
            <a:avLst/>
          </a:prstGeom>
          <a:solidFill>
            <a:srgbClr val="5B8A3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cxnSp>
        <p:nvCxnSpPr>
          <p:cNvPr id="16" name="Straight Connector 15"/>
          <p:cNvCxnSpPr/>
          <p:nvPr userDrawn="1"/>
        </p:nvCxnSpPr>
        <p:spPr>
          <a:xfrm>
            <a:off x="4832350" y="2987675"/>
            <a:ext cx="4311650" cy="0"/>
          </a:xfrm>
          <a:prstGeom prst="line">
            <a:avLst/>
          </a:prstGeom>
          <a:ln w="38100" cmpd="sng">
            <a:solidFill>
              <a:srgbClr val="5B8A3C"/>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8216" y="-19459"/>
            <a:ext cx="5212080" cy="6889398"/>
          </a:xfrm>
          <a:prstGeom prst="rect">
            <a:avLst/>
          </a:prstGeom>
        </p:spPr>
      </p:pic>
      <p:sp>
        <p:nvSpPr>
          <p:cNvPr id="19" name="TextBox 18"/>
          <p:cNvSpPr txBox="1">
            <a:spLocks noChangeArrowheads="1"/>
          </p:cNvSpPr>
          <p:nvPr userDrawn="1"/>
        </p:nvSpPr>
        <p:spPr bwMode="auto">
          <a:xfrm>
            <a:off x="5508625" y="3165475"/>
            <a:ext cx="320516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50000"/>
              </a:spcBef>
              <a:defRPr/>
            </a:pPr>
            <a:r>
              <a:rPr lang="en-IN" sz="3200" dirty="0" smtClean="0">
                <a:solidFill>
                  <a:schemeClr val="tx1"/>
                </a:solidFill>
                <a:latin typeface="Arial" panose="020B0604020202020204" pitchFamily="34" charset="0"/>
                <a:cs typeface="Arial" panose="020B0604020202020204" pitchFamily="34" charset="0"/>
              </a:rPr>
              <a:t>Addressing Concerns and Earning Commitment</a:t>
            </a:r>
          </a:p>
        </p:txBody>
      </p:sp>
    </p:spTree>
    <p:extLst>
      <p:ext uri="{BB962C8B-B14F-4D97-AF65-F5344CB8AC3E}">
        <p14:creationId xmlns:p14="http://schemas.microsoft.com/office/powerpoint/2010/main" val="23344003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Rectangle 2"/>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userDrawn="1"/>
        </p:nvSpPr>
        <p:spPr>
          <a:xfrm>
            <a:off x="1001713" y="250825"/>
            <a:ext cx="890587" cy="890588"/>
          </a:xfrm>
          <a:prstGeom prst="ellipse">
            <a:avLst/>
          </a:prstGeom>
          <a:solidFill>
            <a:srgbClr val="5B8A3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TextBox 5"/>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3200" dirty="0" smtClean="0">
                <a:solidFill>
                  <a:srgbClr val="B00027"/>
                </a:solidFill>
                <a:latin typeface="Arial Narrow" pitchFamily="34" charset="0"/>
                <a:ea typeface="Arial Narrow" pitchFamily="34" charset="0"/>
                <a:cs typeface="Arial Narrow" pitchFamily="34" charset="0"/>
              </a:rPr>
              <a:t>SUMMARY</a:t>
            </a:r>
          </a:p>
        </p:txBody>
      </p:sp>
      <p:pic>
        <p:nvPicPr>
          <p:cNvPr id="7"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txBox="1">
            <a:spLocks/>
          </p:cNvSpPr>
          <p:nvPr userDrawn="1"/>
        </p:nvSpPr>
        <p:spPr>
          <a:xfrm>
            <a:off x="6721475" y="6483350"/>
            <a:ext cx="2411413" cy="365125"/>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EAE9CC9B-2513-49FD-B51C-2E783DBE9ABE}" type="slidenum">
              <a:rPr lang="en-US" altLang="en-US" sz="1200" b="1" smtClean="0">
                <a:solidFill>
                  <a:srgbClr val="000000"/>
                </a:solidFill>
              </a:rPr>
              <a:pPr algn="r" eaLnBrk="1" hangingPunct="1">
                <a:defRPr/>
              </a:pPr>
              <a:t>‹#›</a:t>
            </a:fld>
            <a:endParaRPr lang="en-US" altLang="en-US" sz="1200" b="1" smtClean="0">
              <a:solidFill>
                <a:srgbClr val="000000"/>
              </a:solidFill>
            </a:endParaRPr>
          </a:p>
        </p:txBody>
      </p:sp>
      <p:sp>
        <p:nvSpPr>
          <p:cNvPr id="1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smtClean="0">
                <a:solidFill>
                  <a:srgbClr val="000000"/>
                </a:solidFill>
              </a:rPr>
              <a:t>SELL5 | CH8</a:t>
            </a:r>
            <a:endParaRPr lang="en-US" b="1" dirty="0">
              <a:solidFill>
                <a:srgbClr val="000000"/>
              </a:solidFill>
            </a:endParaRPr>
          </a:p>
        </p:txBody>
      </p:sp>
      <p:sp>
        <p:nvSpPr>
          <p:cNvPr id="14" name="Content Placeholder 2"/>
          <p:cNvSpPr>
            <a:spLocks noGrp="1"/>
          </p:cNvSpPr>
          <p:nvPr>
            <p:ph idx="12"/>
          </p:nvPr>
        </p:nvSpPr>
        <p:spPr>
          <a:xfrm>
            <a:off x="1232969" y="14821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3"/>
          </p:nvPr>
        </p:nvSpPr>
        <p:spPr/>
        <p:txBody>
          <a:bodyPr/>
          <a:lstStyle>
            <a:lvl1pPr>
              <a:defRPr/>
            </a:lvl1pPr>
          </a:lstStyle>
          <a:p>
            <a:pPr>
              <a:defRPr/>
            </a:pPr>
            <a:fld id="{6231D177-A997-458C-8E63-8CC992207E60}" type="datetimeFigureOut">
              <a:rPr lang="en-US"/>
              <a:pPr>
                <a:defRPr/>
              </a:pPr>
              <a:t>1/13/2016</a:t>
            </a:fld>
            <a:endParaRPr lang="en-US"/>
          </a:p>
        </p:txBody>
      </p:sp>
      <p:sp>
        <p:nvSpPr>
          <p:cNvPr id="12" name="Footer Placeholder 4"/>
          <p:cNvSpPr>
            <a:spLocks noGrp="1"/>
          </p:cNvSpPr>
          <p:nvPr>
            <p:ph type="ftr" sz="quarter" idx="14"/>
          </p:nvPr>
        </p:nvSpPr>
        <p:spPr/>
        <p:txBody>
          <a:bodyPr/>
          <a:lstStyle>
            <a:lvl1pPr>
              <a:defRPr/>
            </a:lvl1pPr>
          </a:lstStyle>
          <a:p>
            <a:pPr>
              <a:defRPr/>
            </a:pPr>
            <a:endParaRPr lang="en-US"/>
          </a:p>
        </p:txBody>
      </p:sp>
      <p:sp>
        <p:nvSpPr>
          <p:cNvPr id="13"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a:t>Click to edit Master title style</a:t>
            </a:r>
          </a:p>
        </p:txBody>
      </p:sp>
      <p:sp>
        <p:nvSpPr>
          <p:cNvPr id="15" name="Footer Placeholder 1"/>
          <p:cNvSpPr txBox="1">
            <a:spLocks/>
          </p:cNvSpPr>
          <p:nvPr userDrawn="1"/>
        </p:nvSpPr>
        <p:spPr>
          <a:xfrm>
            <a:off x="28892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smtClean="0">
                <a:solidFill>
                  <a:schemeClr val="tx1"/>
                </a:solidFill>
                <a:latin typeface="Arial Narrow"/>
                <a:cs typeface="Arial Narrow"/>
              </a:rPr>
              <a:t>Copyright ©2017 Cengage Learning. All Rights Reserved. May not be scanned, copied or duplicated, or posted to a publicly accessible website, in whole or in part. </a:t>
            </a:r>
            <a:endParaRPr lang="en-US" sz="700" kern="700" spc="50" dirty="0">
              <a:solidFill>
                <a:schemeClr val="tx1"/>
              </a:solidFill>
              <a:latin typeface="Arial Narrow"/>
              <a:cs typeface="Arial Narrow"/>
            </a:endParaRPr>
          </a:p>
        </p:txBody>
      </p:sp>
    </p:spTree>
    <p:extLst>
      <p:ext uri="{BB962C8B-B14F-4D97-AF65-F5344CB8AC3E}">
        <p14:creationId xmlns:p14="http://schemas.microsoft.com/office/powerpoint/2010/main" val="38330195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5B8A3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descr="4ltr_logo_new_REVISEDbw.psd"/>
          <p:cNvPicPr>
            <a:picLocks noChangeAspect="1"/>
          </p:cNvPicPr>
          <p:nvPr userDrawn="1"/>
        </p:nvPicPr>
        <p:blipFill rotWithShape="1">
          <a:blip r:embed="rId2">
            <a:extLst>
              <a:ext uri="{28A0092B-C50C-407E-A947-70E740481C1C}">
                <a14:useLocalDpi xmlns:a14="http://schemas.microsoft.com/office/drawing/2010/main" val="0"/>
              </a:ext>
            </a:extLst>
          </a:blip>
          <a:srcRect l="6824" t="6983" r="7072" b="4960"/>
          <a:stretch/>
        </p:blipFill>
        <p:spPr>
          <a:xfrm>
            <a:off x="3465147" y="2078159"/>
            <a:ext cx="2204181" cy="2210533"/>
          </a:xfrm>
          <a:prstGeom prst="ellipse">
            <a:avLst/>
          </a:prstGeom>
        </p:spPr>
      </p:pic>
      <p:sp>
        <p:nvSpPr>
          <p:cNvPr id="4" name="Slide Number Placeholder 2"/>
          <p:cNvSpPr txBox="1">
            <a:spLocks/>
          </p:cNvSpPr>
          <p:nvPr userDrawn="1"/>
        </p:nvSpPr>
        <p:spPr>
          <a:xfrm>
            <a:off x="6721475" y="6483350"/>
            <a:ext cx="2411413" cy="365125"/>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2AAAC146-CE6A-4EE5-8C50-D12609894D7C}" type="slidenum">
              <a:rPr lang="en-US" altLang="en-US" sz="1200" b="1" smtClean="0">
                <a:solidFill>
                  <a:srgbClr val="000000"/>
                </a:solidFill>
              </a:rPr>
              <a:pPr algn="r" eaLnBrk="1" hangingPunct="1">
                <a:defRPr/>
              </a:pPr>
              <a:t>‹#›</a:t>
            </a:fld>
            <a:endParaRPr lang="en-US" altLang="en-US" sz="1200" b="1" smtClean="0">
              <a:solidFill>
                <a:srgbClr val="000000"/>
              </a:solidFill>
            </a:endParaRPr>
          </a:p>
        </p:txBody>
      </p:sp>
      <p:sp>
        <p:nvSpPr>
          <p:cNvPr id="6"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smtClean="0">
                <a:solidFill>
                  <a:srgbClr val="000000"/>
                </a:solidFill>
              </a:rPr>
              <a:t>SELL5 | CH8</a:t>
            </a:r>
            <a:endParaRPr lang="en-US" b="1" dirty="0">
              <a:solidFill>
                <a:srgbClr val="000000"/>
              </a:solidFill>
            </a:endParaRPr>
          </a:p>
        </p:txBody>
      </p:sp>
      <p:sp>
        <p:nvSpPr>
          <p:cNvPr id="7" name="Date Placeholder 3"/>
          <p:cNvSpPr>
            <a:spLocks noGrp="1"/>
          </p:cNvSpPr>
          <p:nvPr>
            <p:ph type="dt" sz="half" idx="10"/>
          </p:nvPr>
        </p:nvSpPr>
        <p:spPr/>
        <p:txBody>
          <a:bodyPr/>
          <a:lstStyle>
            <a:lvl1pPr>
              <a:defRPr/>
            </a:lvl1pPr>
          </a:lstStyle>
          <a:p>
            <a:pPr>
              <a:defRPr/>
            </a:pPr>
            <a:fld id="{54DD076E-EE14-4595-A798-84E5B4AD108E}" type="datetimeFigureOut">
              <a:rPr lang="en-US"/>
              <a:pPr>
                <a:defRPr/>
              </a:pPr>
              <a:t>1/13/2016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Footer Placeholder 1"/>
          <p:cNvSpPr txBox="1">
            <a:spLocks/>
          </p:cNvSpPr>
          <p:nvPr userDrawn="1"/>
        </p:nvSpPr>
        <p:spPr>
          <a:xfrm>
            <a:off x="28892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smtClean="0">
                <a:solidFill>
                  <a:schemeClr val="tx1"/>
                </a:solidFill>
                <a:latin typeface="Arial Narrow"/>
                <a:cs typeface="Arial Narrow"/>
              </a:rPr>
              <a:t>Copyright ©2017 Cengage Learning. All Rights Reserved. May not be scanned, copied or duplicated, or posted to a publicly accessible website, in whole or in part. </a:t>
            </a:r>
            <a:endParaRPr lang="en-US" sz="700" kern="700" spc="50" dirty="0">
              <a:solidFill>
                <a:schemeClr val="tx1"/>
              </a:solidFill>
              <a:latin typeface="Arial Narrow"/>
              <a:cs typeface="Arial Narrow"/>
            </a:endParaRPr>
          </a:p>
        </p:txBody>
      </p:sp>
    </p:spTree>
    <p:extLst>
      <p:ext uri="{BB962C8B-B14F-4D97-AF65-F5344CB8AC3E}">
        <p14:creationId xmlns:p14="http://schemas.microsoft.com/office/powerpoint/2010/main" val="61581100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D911E7E-EC1A-4238-88DD-4181AC42A8FF}" type="datetimeFigureOut">
              <a:rPr lang="en-US"/>
              <a:pPr>
                <a:defRPr/>
              </a:pPr>
              <a:t>1/13/2016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DE4A27-705D-426C-A605-464A8B487525}" type="slidenum">
              <a:rPr lang="en-US" altLang="en-US"/>
              <a:pPr>
                <a:defRPr/>
              </a:pPr>
              <a:t>‹#›</a:t>
            </a:fld>
            <a:endParaRPr lang="en-US" altLang="en-US"/>
          </a:p>
        </p:txBody>
      </p:sp>
    </p:spTree>
    <p:extLst>
      <p:ext uri="{BB962C8B-B14F-4D97-AF65-F5344CB8AC3E}">
        <p14:creationId xmlns:p14="http://schemas.microsoft.com/office/powerpoint/2010/main" val="2322830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3A043B8-B5A8-4166-8AA0-FC387FACE887}" type="datetimeFigureOut">
              <a:rPr lang="en-US"/>
              <a:pPr>
                <a:defRPr/>
              </a:pPr>
              <a:t>1/13/2016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A192E3-3DF6-40F1-87CB-22D935B1A55D}" type="slidenum">
              <a:rPr lang="en-US" altLang="en-US"/>
              <a:pPr>
                <a:defRPr/>
              </a:pPr>
              <a:t>‹#›</a:t>
            </a:fld>
            <a:endParaRPr lang="en-US" altLang="en-US"/>
          </a:p>
        </p:txBody>
      </p:sp>
    </p:spTree>
    <p:extLst>
      <p:ext uri="{BB962C8B-B14F-4D97-AF65-F5344CB8AC3E}">
        <p14:creationId xmlns:p14="http://schemas.microsoft.com/office/powerpoint/2010/main" val="1372073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9DAD57C-029A-495B-8B08-680C9A57A1C5}" type="datetimeFigureOut">
              <a:rPr lang="en-US"/>
              <a:pPr>
                <a:defRPr/>
              </a:pPr>
              <a:t>1/13/2016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FFFCACF-994C-499B-BD0F-B6364CA8A670}" type="slidenum">
              <a:rPr lang="en-US" altLang="en-US"/>
              <a:pPr>
                <a:defRPr/>
              </a:pPr>
              <a:t>‹#›</a:t>
            </a:fld>
            <a:endParaRPr lang="en-US" altLang="en-US"/>
          </a:p>
        </p:txBody>
      </p:sp>
    </p:spTree>
    <p:extLst>
      <p:ext uri="{BB962C8B-B14F-4D97-AF65-F5344CB8AC3E}">
        <p14:creationId xmlns:p14="http://schemas.microsoft.com/office/powerpoint/2010/main" val="1345024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2C327C2-E484-4459-A1E7-B5B67DCF2F2B}" type="datetimeFigureOut">
              <a:rPr lang="en-US"/>
              <a:pPr>
                <a:defRPr/>
              </a:pPr>
              <a:t>1/13/2016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8BB4335-B859-4B75-84E9-FF47A9617B09}" type="slidenum">
              <a:rPr lang="en-US" altLang="en-US"/>
              <a:pPr>
                <a:defRPr/>
              </a:pPr>
              <a:t>‹#›</a:t>
            </a:fld>
            <a:endParaRPr lang="en-US" altLang="en-US"/>
          </a:p>
        </p:txBody>
      </p:sp>
    </p:spTree>
    <p:extLst>
      <p:ext uri="{BB962C8B-B14F-4D97-AF65-F5344CB8AC3E}">
        <p14:creationId xmlns:p14="http://schemas.microsoft.com/office/powerpoint/2010/main" val="3808031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B15C12-FE46-402F-9C4D-CCDA222E5432}" type="datetimeFigureOut">
              <a:rPr lang="en-US"/>
              <a:pPr>
                <a:defRPr/>
              </a:pPr>
              <a:t>1/13/2016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7C1DD9F-EC96-454B-816B-7E10229FCD12}" type="slidenum">
              <a:rPr lang="en-US" altLang="en-US"/>
              <a:pPr>
                <a:defRPr/>
              </a:pPr>
              <a:t>‹#›</a:t>
            </a:fld>
            <a:endParaRPr lang="en-US" altLang="en-US"/>
          </a:p>
        </p:txBody>
      </p:sp>
    </p:spTree>
    <p:extLst>
      <p:ext uri="{BB962C8B-B14F-4D97-AF65-F5344CB8AC3E}">
        <p14:creationId xmlns:p14="http://schemas.microsoft.com/office/powerpoint/2010/main" val="1790476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C13C58C-1237-4AA5-835B-F8A7EEB08945}" type="datetimeFigureOut">
              <a:rPr lang="en-US"/>
              <a:pPr>
                <a:defRPr/>
              </a:pPr>
              <a:t>1/13/2016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C5D017-27A2-4E5B-AE9B-A1823A890488}" type="slidenum">
              <a:rPr lang="en-US" altLang="en-US"/>
              <a:pPr>
                <a:defRPr/>
              </a:pPr>
              <a:t>‹#›</a:t>
            </a:fld>
            <a:endParaRPr lang="en-US" altLang="en-US"/>
          </a:p>
        </p:txBody>
      </p:sp>
    </p:spTree>
    <p:extLst>
      <p:ext uri="{BB962C8B-B14F-4D97-AF65-F5344CB8AC3E}">
        <p14:creationId xmlns:p14="http://schemas.microsoft.com/office/powerpoint/2010/main" val="1358398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105B01E-6491-4501-8D91-BE55A83E0BEC}" type="datetimeFigureOut">
              <a:rPr lang="en-US"/>
              <a:pPr>
                <a:defRPr/>
              </a:pPr>
              <a:t>1/13/2016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735B4E-957E-497C-978F-F0163DC84A3B}" type="slidenum">
              <a:rPr lang="en-US" altLang="en-US"/>
              <a:pPr>
                <a:defRPr/>
              </a:pPr>
              <a:t>‹#›</a:t>
            </a:fld>
            <a:endParaRPr lang="en-US" altLang="en-US"/>
          </a:p>
        </p:txBody>
      </p:sp>
    </p:spTree>
    <p:extLst>
      <p:ext uri="{BB962C8B-B14F-4D97-AF65-F5344CB8AC3E}">
        <p14:creationId xmlns:p14="http://schemas.microsoft.com/office/powerpoint/2010/main" val="2960884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7B44BC-C031-41B0-B55C-7E2CDEBC80C1}" type="datetimeFigureOut">
              <a:rPr lang="en-US"/>
              <a:pPr>
                <a:defRPr/>
              </a:pPr>
              <a:t>1/13/2016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0D38EE-45D4-42EE-80E9-455C4AD9E4BE}" type="slidenum">
              <a:rPr lang="en-US" altLang="en-US"/>
              <a:pPr>
                <a:defRPr/>
              </a:pPr>
              <a:t>‹#›</a:t>
            </a:fld>
            <a:endParaRPr lang="en-US" altLang="en-US"/>
          </a:p>
        </p:txBody>
      </p:sp>
    </p:spTree>
    <p:extLst>
      <p:ext uri="{BB962C8B-B14F-4D97-AF65-F5344CB8AC3E}">
        <p14:creationId xmlns:p14="http://schemas.microsoft.com/office/powerpoint/2010/main" val="1958450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Slide Number Placeholder 2"/>
          <p:cNvSpPr txBox="1">
            <a:spLocks/>
          </p:cNvSpPr>
          <p:nvPr userDrawn="1"/>
        </p:nvSpPr>
        <p:spPr>
          <a:xfrm>
            <a:off x="6721475" y="6483350"/>
            <a:ext cx="2411413" cy="365125"/>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F44B018F-BBC6-4579-AF96-E015392F079D}" type="slidenum">
              <a:rPr lang="en-US" altLang="en-US" sz="1200" b="1" smtClean="0">
                <a:solidFill>
                  <a:srgbClr val="000000"/>
                </a:solidFill>
              </a:rPr>
              <a:pPr algn="r" eaLnBrk="1" hangingPunct="1">
                <a:defRPr/>
              </a:pPr>
              <a:t>‹#›</a:t>
            </a:fld>
            <a:endParaRPr lang="en-US" altLang="en-US" sz="1200" b="1" smtClean="0">
              <a:solidFill>
                <a:srgbClr val="000000"/>
              </a:solidFill>
            </a:endParaRPr>
          </a:p>
        </p:txBody>
      </p:sp>
      <p:sp>
        <p:nvSpPr>
          <p:cNvPr id="7"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smtClean="0">
                <a:solidFill>
                  <a:srgbClr val="000000"/>
                </a:solidFill>
              </a:rPr>
              <a:t>SELL5 | CH8</a:t>
            </a:r>
            <a:endParaRPr lang="en-US" b="1" dirty="0">
              <a:solidFill>
                <a:srgbClr val="000000"/>
              </a:solidFill>
            </a:endParaRPr>
          </a:p>
        </p:txBody>
      </p:sp>
      <p:sp>
        <p:nvSpPr>
          <p:cNvPr id="8" name="Chord 7"/>
          <p:cNvSpPr/>
          <p:nvPr userDrawn="1"/>
        </p:nvSpPr>
        <p:spPr>
          <a:xfrm rot="13320000">
            <a:off x="-465138" y="155575"/>
            <a:ext cx="987426" cy="987425"/>
          </a:xfrm>
          <a:prstGeom prst="chord">
            <a:avLst>
              <a:gd name="adj1" fmla="val 2700000"/>
              <a:gd name="adj2" fmla="val 13872841"/>
            </a:avLst>
          </a:prstGeom>
          <a:solidFill>
            <a:srgbClr val="5B8A3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0"/>
          </p:nvPr>
        </p:nvSpPr>
        <p:spPr/>
        <p:txBody>
          <a:bodyPr/>
          <a:lstStyle>
            <a:lvl1pPr>
              <a:defRPr/>
            </a:lvl1pPr>
          </a:lstStyle>
          <a:p>
            <a:pPr>
              <a:defRPr/>
            </a:pPr>
            <a:fld id="{3B86AFE7-21B5-4C02-B31A-A8F9640E4B75}" type="datetimeFigureOut">
              <a:rPr lang="en-US"/>
              <a:pPr>
                <a:defRPr/>
              </a:pPr>
              <a:t>1/13/2016</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9BE01A6B-3977-4845-90BA-B4649FC5F657}" type="slidenum">
              <a:rPr lang="en-US" altLang="en-US"/>
              <a:pPr>
                <a:defRPr/>
              </a:pPr>
              <a:t>‹#›</a:t>
            </a:fld>
            <a:endParaRPr lang="en-US" altLang="en-US"/>
          </a:p>
        </p:txBody>
      </p:sp>
      <p:sp>
        <p:nvSpPr>
          <p:cNvPr id="12" name="Footer Placeholder 1"/>
          <p:cNvSpPr txBox="1">
            <a:spLocks/>
          </p:cNvSpPr>
          <p:nvPr userDrawn="1"/>
        </p:nvSpPr>
        <p:spPr>
          <a:xfrm>
            <a:off x="28892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smtClean="0">
                <a:solidFill>
                  <a:schemeClr val="tx1"/>
                </a:solidFill>
                <a:latin typeface="Arial Narrow"/>
                <a:cs typeface="Arial Narrow"/>
              </a:rPr>
              <a:t>Copyright ©2017 Cengage Learning. All Rights Reserved. May not be scanned, copied or duplicated, or posted to a publicly accessible website, in whole or in part. </a:t>
            </a:r>
            <a:endParaRPr lang="en-US" sz="700" kern="700" spc="50" dirty="0">
              <a:solidFill>
                <a:schemeClr val="tx1"/>
              </a:solidFill>
              <a:latin typeface="Arial Narrow"/>
              <a:cs typeface="Arial Narrow"/>
            </a:endParaRPr>
          </a:p>
        </p:txBody>
      </p:sp>
    </p:spTree>
    <p:extLst>
      <p:ext uri="{BB962C8B-B14F-4D97-AF65-F5344CB8AC3E}">
        <p14:creationId xmlns:p14="http://schemas.microsoft.com/office/powerpoint/2010/main" val="309729156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5DADE7D-E56C-4C1A-98F4-F4E75A0B74D3}" type="datetimeFigureOut">
              <a:rPr lang="en-US"/>
              <a:pPr>
                <a:defRPr/>
              </a:pPr>
              <a:t>1/13/2016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CDEDFE-3017-42D1-9CE5-9BE6723E03A1}" type="slidenum">
              <a:rPr lang="en-US" altLang="en-US"/>
              <a:pPr>
                <a:defRPr/>
              </a:pPr>
              <a:t>‹#›</a:t>
            </a:fld>
            <a:endParaRPr lang="en-US" altLang="en-US"/>
          </a:p>
        </p:txBody>
      </p:sp>
    </p:spTree>
    <p:extLst>
      <p:ext uri="{BB962C8B-B14F-4D97-AF65-F5344CB8AC3E}">
        <p14:creationId xmlns:p14="http://schemas.microsoft.com/office/powerpoint/2010/main" val="2816008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a:defRPr/>
            </a:lvl1pPr>
          </a:lstStyle>
          <a:p>
            <a:fld id="{73BDF827-42CE-4FBA-BEEB-86BBAF44D14A}" type="slidenum">
              <a:rPr lang="en-US"/>
              <a:pPr/>
              <a:t>‹#›</a:t>
            </a:fld>
            <a:endParaRPr lang="en-US"/>
          </a:p>
        </p:txBody>
      </p:sp>
    </p:spTree>
    <p:extLst>
      <p:ext uri="{BB962C8B-B14F-4D97-AF65-F5344CB8AC3E}">
        <p14:creationId xmlns:p14="http://schemas.microsoft.com/office/powerpoint/2010/main" val="2557207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13FE484-0E30-4DDE-9808-F3238A8DDE38}" type="slidenum">
              <a:rPr lang="en-US"/>
              <a:pPr/>
              <a:t>‹#›</a:t>
            </a:fld>
            <a:endParaRPr lang="en-US"/>
          </a:p>
        </p:txBody>
      </p:sp>
    </p:spTree>
    <p:extLst>
      <p:ext uri="{BB962C8B-B14F-4D97-AF65-F5344CB8AC3E}">
        <p14:creationId xmlns:p14="http://schemas.microsoft.com/office/powerpoint/2010/main" val="1402232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981200"/>
            <a:ext cx="3124200" cy="2590800"/>
          </a:xfrm>
        </p:spPr>
        <p:txBody>
          <a:bodyPr/>
          <a:lstStyle>
            <a:lvl1pPr>
              <a:defRPr sz="4400" spc="-15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4800600"/>
            <a:ext cx="32004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Box 17"/>
          <p:cNvSpPr txBox="1">
            <a:spLocks noChangeArrowheads="1"/>
          </p:cNvSpPr>
          <p:nvPr userDrawn="1"/>
        </p:nvSpPr>
        <p:spPr bwMode="auto">
          <a:xfrm>
            <a:off x="0" y="6477000"/>
            <a:ext cx="3886200" cy="338554"/>
          </a:xfrm>
          <a:prstGeom prst="rect">
            <a:avLst/>
          </a:prstGeom>
          <a:noFill/>
          <a:ln w="9525">
            <a:noFill/>
            <a:miter lim="800000"/>
            <a:headEnd/>
            <a:tailEnd/>
          </a:ln>
        </p:spPr>
        <p:txBody>
          <a:bodyPr wrap="square">
            <a:prstTxWarp prst="textNoShape">
              <a:avLst/>
            </a:prstTxWarp>
            <a:spAutoFit/>
          </a:bodyPr>
          <a:lstStyle/>
          <a:p>
            <a:pPr>
              <a:spcBef>
                <a:spcPct val="50000"/>
              </a:spcBef>
              <a:defRPr/>
            </a:pPr>
            <a:r>
              <a:rPr lang="en-US" sz="800" dirty="0">
                <a:solidFill>
                  <a:schemeClr val="tx1"/>
                </a:solidFill>
                <a:latin typeface="Arial" pitchFamily="-111" charset="0"/>
                <a:ea typeface="ＭＳ Ｐゴシック" pitchFamily="-111" charset="-128"/>
                <a:cs typeface="ＭＳ Ｐゴシック" pitchFamily="-111" charset="-128"/>
              </a:rPr>
              <a:t>©2013 </a:t>
            </a:r>
            <a:r>
              <a:rPr lang="en-US" sz="800" dirty="0" err="1">
                <a:solidFill>
                  <a:schemeClr val="tx1"/>
                </a:solidFill>
                <a:latin typeface="Arial" pitchFamily="-111" charset="0"/>
                <a:ea typeface="ＭＳ Ｐゴシック" pitchFamily="-111" charset="-128"/>
                <a:cs typeface="ＭＳ Ｐゴシック" pitchFamily="-111" charset="-128"/>
              </a:rPr>
              <a:t>Cengage</a:t>
            </a:r>
            <a:r>
              <a:rPr lang="en-US" sz="800" dirty="0">
                <a:solidFill>
                  <a:schemeClr val="tx1"/>
                </a:solidFill>
                <a:latin typeface="Arial" pitchFamily="-111" charset="0"/>
                <a:ea typeface="ＭＳ Ｐゴシック" pitchFamily="-111" charset="-128"/>
                <a:cs typeface="ＭＳ Ｐゴシック" pitchFamily="-111" charset="-128"/>
              </a:rPr>
              <a:t> Learning. All Rights Reserved. May not be scanned, copied or duplicated, or posted to a publicly accessible website, in whole or in part.</a:t>
            </a:r>
          </a:p>
        </p:txBody>
      </p:sp>
      <p:sp>
        <p:nvSpPr>
          <p:cNvPr id="5" name="Text Placeholder 4"/>
          <p:cNvSpPr>
            <a:spLocks noGrp="1"/>
          </p:cNvSpPr>
          <p:nvPr>
            <p:ph type="body" sz="quarter" idx="10" hasCustomPrompt="1"/>
          </p:nvPr>
        </p:nvSpPr>
        <p:spPr>
          <a:xfrm>
            <a:off x="-114300" y="38100"/>
            <a:ext cx="3276600" cy="2219325"/>
          </a:xfrm>
        </p:spPr>
        <p:txBody>
          <a:bodyPr anchor="ctr" anchorCtr="0">
            <a:noAutofit/>
          </a:bodyPr>
          <a:lstStyle>
            <a:lvl1pPr marL="0" indent="0" algn="ctr" defTabSz="914400" rtl="0" eaLnBrk="1" latinLnBrk="0" hangingPunct="1">
              <a:buNone/>
              <a:defRPr lang="en-US" sz="11500" b="0" i="0" kern="1200" dirty="0">
                <a:solidFill>
                  <a:schemeClr val="bg1"/>
                </a:solidFill>
                <a:latin typeface="Constantia"/>
                <a:ea typeface="+mn-ea"/>
                <a:cs typeface="Constantia"/>
              </a:defRPr>
            </a:lvl1pPr>
          </a:lstStyle>
          <a:p>
            <a:pPr lvl="0"/>
            <a:r>
              <a:rPr lang="en-US" dirty="0" err="1" smtClean="0"/>
              <a:t>Ch</a:t>
            </a:r>
            <a:r>
              <a:rPr lang="en-US" dirty="0" smtClean="0"/>
              <a:t>#</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559716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981200"/>
            <a:ext cx="3124200" cy="2590800"/>
          </a:xfrm>
        </p:spPr>
        <p:txBody>
          <a:bodyPr/>
          <a:lstStyle>
            <a:lvl1pPr>
              <a:defRPr sz="4400" spc="-15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4800600"/>
            <a:ext cx="32004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Box 17"/>
          <p:cNvSpPr txBox="1">
            <a:spLocks noChangeArrowheads="1"/>
          </p:cNvSpPr>
          <p:nvPr userDrawn="1"/>
        </p:nvSpPr>
        <p:spPr bwMode="auto">
          <a:xfrm>
            <a:off x="0" y="6477000"/>
            <a:ext cx="3886200" cy="338554"/>
          </a:xfrm>
          <a:prstGeom prst="rect">
            <a:avLst/>
          </a:prstGeom>
          <a:noFill/>
          <a:ln w="9525">
            <a:noFill/>
            <a:miter lim="800000"/>
            <a:headEnd/>
            <a:tailEnd/>
          </a:ln>
        </p:spPr>
        <p:txBody>
          <a:bodyPr wrap="square">
            <a:prstTxWarp prst="textNoShape">
              <a:avLst/>
            </a:prstTxWarp>
            <a:spAutoFit/>
          </a:bodyPr>
          <a:lstStyle/>
          <a:p>
            <a:pPr>
              <a:spcBef>
                <a:spcPct val="50000"/>
              </a:spcBef>
              <a:defRPr/>
            </a:pPr>
            <a:r>
              <a:rPr lang="en-US" sz="800" dirty="0">
                <a:solidFill>
                  <a:schemeClr val="tx1"/>
                </a:solidFill>
                <a:latin typeface="Arial" pitchFamily="-111" charset="0"/>
                <a:ea typeface="ＭＳ Ｐゴシック" pitchFamily="-111" charset="-128"/>
                <a:cs typeface="ＭＳ Ｐゴシック" pitchFamily="-111" charset="-128"/>
              </a:rPr>
              <a:t>©2013 Cengage Learning. All Rights Reserved. May not be scanned, copied or duplicated, or posted to a publicly accessible website, in whole or in part.</a:t>
            </a:r>
          </a:p>
        </p:txBody>
      </p:sp>
      <p:sp>
        <p:nvSpPr>
          <p:cNvPr id="5" name="Text Placeholder 4"/>
          <p:cNvSpPr>
            <a:spLocks noGrp="1"/>
          </p:cNvSpPr>
          <p:nvPr>
            <p:ph type="body" sz="quarter" idx="10" hasCustomPrompt="1"/>
          </p:nvPr>
        </p:nvSpPr>
        <p:spPr>
          <a:xfrm>
            <a:off x="-114300" y="38100"/>
            <a:ext cx="3276600" cy="2219325"/>
          </a:xfrm>
        </p:spPr>
        <p:txBody>
          <a:bodyPr anchor="ctr" anchorCtr="0">
            <a:noAutofit/>
          </a:bodyPr>
          <a:lstStyle>
            <a:lvl1pPr marL="0" indent="0" algn="ctr" defTabSz="914400" rtl="0" eaLnBrk="1" latinLnBrk="0" hangingPunct="1">
              <a:buNone/>
              <a:defRPr lang="en-US" sz="11500" b="0" i="0" kern="1200" dirty="0">
                <a:solidFill>
                  <a:schemeClr val="bg1"/>
                </a:solidFill>
                <a:latin typeface="Constantia"/>
                <a:ea typeface="+mn-ea"/>
                <a:cs typeface="Constantia"/>
              </a:defRPr>
            </a:lvl1pPr>
          </a:lstStyle>
          <a:p>
            <a:pPr lvl="0"/>
            <a:r>
              <a:rPr lang="en-US" dirty="0" err="1" smtClean="0"/>
              <a:t>Ch</a:t>
            </a:r>
            <a:r>
              <a:rPr lang="en-US" dirty="0" smtClean="0"/>
              <a:t>#</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496724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981200"/>
            <a:ext cx="3124200" cy="2590800"/>
          </a:xfrm>
        </p:spPr>
        <p:txBody>
          <a:bodyPr/>
          <a:lstStyle>
            <a:lvl1pPr>
              <a:defRPr sz="4400" spc="-15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4800600"/>
            <a:ext cx="32004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Box 17"/>
          <p:cNvSpPr txBox="1">
            <a:spLocks noChangeArrowheads="1"/>
          </p:cNvSpPr>
          <p:nvPr userDrawn="1"/>
        </p:nvSpPr>
        <p:spPr bwMode="auto">
          <a:xfrm>
            <a:off x="0" y="6477000"/>
            <a:ext cx="3886200" cy="338554"/>
          </a:xfrm>
          <a:prstGeom prst="rect">
            <a:avLst/>
          </a:prstGeom>
          <a:noFill/>
          <a:ln w="9525">
            <a:noFill/>
            <a:miter lim="800000"/>
            <a:headEnd/>
            <a:tailEnd/>
          </a:ln>
        </p:spPr>
        <p:txBody>
          <a:bodyPr wrap="square">
            <a:prstTxWarp prst="textNoShape">
              <a:avLst/>
            </a:prstTxWarp>
            <a:spAutoFit/>
          </a:bodyPr>
          <a:lstStyle/>
          <a:p>
            <a:pPr>
              <a:spcBef>
                <a:spcPct val="50000"/>
              </a:spcBef>
              <a:defRPr/>
            </a:pPr>
            <a:r>
              <a:rPr lang="en-US" sz="800" dirty="0">
                <a:solidFill>
                  <a:schemeClr val="tx1"/>
                </a:solidFill>
                <a:latin typeface="Arial" pitchFamily="-111" charset="0"/>
                <a:ea typeface="ＭＳ Ｐゴシック" pitchFamily="-111" charset="-128"/>
                <a:cs typeface="ＭＳ Ｐゴシック" pitchFamily="-111" charset="-128"/>
              </a:rPr>
              <a:t>©2013 Cengage Learning. All Rights Reserved. May not be scanned, copied or duplicated, or posted to a publicly accessible website, in whole or in part.</a:t>
            </a:r>
          </a:p>
        </p:txBody>
      </p:sp>
      <p:sp>
        <p:nvSpPr>
          <p:cNvPr id="5" name="Text Placeholder 4"/>
          <p:cNvSpPr>
            <a:spLocks noGrp="1"/>
          </p:cNvSpPr>
          <p:nvPr>
            <p:ph type="body" sz="quarter" idx="10" hasCustomPrompt="1"/>
          </p:nvPr>
        </p:nvSpPr>
        <p:spPr>
          <a:xfrm>
            <a:off x="-114300" y="38100"/>
            <a:ext cx="3276600" cy="2219325"/>
          </a:xfrm>
        </p:spPr>
        <p:txBody>
          <a:bodyPr anchor="ctr" anchorCtr="0">
            <a:noAutofit/>
          </a:bodyPr>
          <a:lstStyle>
            <a:lvl1pPr marL="0" indent="0" algn="ctr" defTabSz="914400" rtl="0" eaLnBrk="1" latinLnBrk="0" hangingPunct="1">
              <a:buNone/>
              <a:defRPr lang="en-US" sz="11500" b="0" i="0" kern="1200" dirty="0">
                <a:solidFill>
                  <a:schemeClr val="bg1"/>
                </a:solidFill>
                <a:latin typeface="Constantia"/>
                <a:ea typeface="+mn-ea"/>
                <a:cs typeface="Constantia"/>
              </a:defRPr>
            </a:lvl1pPr>
          </a:lstStyle>
          <a:p>
            <a:pPr lvl="0"/>
            <a:r>
              <a:rPr lang="en-US" dirty="0" err="1" smtClean="0"/>
              <a:t>Ch</a:t>
            </a:r>
            <a:r>
              <a:rPr lang="en-US" dirty="0" smtClean="0"/>
              <a:t>#</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407095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981200"/>
            <a:ext cx="3124200" cy="2590800"/>
          </a:xfrm>
        </p:spPr>
        <p:txBody>
          <a:bodyPr/>
          <a:lstStyle>
            <a:lvl1pPr>
              <a:defRPr sz="4400" spc="-15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4800600"/>
            <a:ext cx="32004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Box 17"/>
          <p:cNvSpPr txBox="1">
            <a:spLocks noChangeArrowheads="1"/>
          </p:cNvSpPr>
          <p:nvPr userDrawn="1"/>
        </p:nvSpPr>
        <p:spPr bwMode="auto">
          <a:xfrm>
            <a:off x="0" y="6477000"/>
            <a:ext cx="3886200" cy="338554"/>
          </a:xfrm>
          <a:prstGeom prst="rect">
            <a:avLst/>
          </a:prstGeom>
          <a:noFill/>
          <a:ln w="9525">
            <a:noFill/>
            <a:miter lim="800000"/>
            <a:headEnd/>
            <a:tailEnd/>
          </a:ln>
        </p:spPr>
        <p:txBody>
          <a:bodyPr wrap="square">
            <a:prstTxWarp prst="textNoShape">
              <a:avLst/>
            </a:prstTxWarp>
            <a:spAutoFit/>
          </a:bodyPr>
          <a:lstStyle/>
          <a:p>
            <a:pPr>
              <a:spcBef>
                <a:spcPct val="50000"/>
              </a:spcBef>
              <a:defRPr/>
            </a:pPr>
            <a:r>
              <a:rPr lang="en-US" sz="800" dirty="0">
                <a:solidFill>
                  <a:schemeClr val="tx1"/>
                </a:solidFill>
                <a:latin typeface="Arial" pitchFamily="-111" charset="0"/>
                <a:ea typeface="ＭＳ Ｐゴシック" pitchFamily="-111" charset="-128"/>
                <a:cs typeface="ＭＳ Ｐゴシック" pitchFamily="-111" charset="-128"/>
              </a:rPr>
              <a:t>©2013 Cengage Learning. All Rights Reserved. May not be scanned, copied or duplicated, or posted to a publicly accessible website, in whole or in part.</a:t>
            </a:r>
          </a:p>
        </p:txBody>
      </p:sp>
      <p:sp>
        <p:nvSpPr>
          <p:cNvPr id="5" name="Text Placeholder 4"/>
          <p:cNvSpPr>
            <a:spLocks noGrp="1"/>
          </p:cNvSpPr>
          <p:nvPr>
            <p:ph type="body" sz="quarter" idx="10" hasCustomPrompt="1"/>
          </p:nvPr>
        </p:nvSpPr>
        <p:spPr>
          <a:xfrm>
            <a:off x="-114300" y="38100"/>
            <a:ext cx="3276600" cy="2219325"/>
          </a:xfrm>
        </p:spPr>
        <p:txBody>
          <a:bodyPr anchor="ctr" anchorCtr="0">
            <a:noAutofit/>
          </a:bodyPr>
          <a:lstStyle>
            <a:lvl1pPr marL="0" indent="0" algn="ctr" defTabSz="914400" rtl="0" eaLnBrk="1" latinLnBrk="0" hangingPunct="1">
              <a:buNone/>
              <a:defRPr lang="en-US" sz="11500" b="0" i="0" kern="1200" dirty="0">
                <a:solidFill>
                  <a:schemeClr val="bg1"/>
                </a:solidFill>
                <a:latin typeface="Constantia"/>
                <a:ea typeface="+mn-ea"/>
                <a:cs typeface="Constantia"/>
              </a:defRPr>
            </a:lvl1pPr>
          </a:lstStyle>
          <a:p>
            <a:pPr lvl="0"/>
            <a:r>
              <a:rPr lang="en-US" dirty="0" err="1" smtClean="0"/>
              <a:t>Ch</a:t>
            </a:r>
            <a:r>
              <a:rPr lang="en-US" dirty="0" smtClean="0"/>
              <a:t>#</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648082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981200"/>
            <a:ext cx="3124200" cy="2590800"/>
          </a:xfrm>
        </p:spPr>
        <p:txBody>
          <a:bodyPr/>
          <a:lstStyle>
            <a:lvl1pPr>
              <a:defRPr sz="4400" spc="-15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4800600"/>
            <a:ext cx="32004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Box 17"/>
          <p:cNvSpPr txBox="1">
            <a:spLocks noChangeArrowheads="1"/>
          </p:cNvSpPr>
          <p:nvPr userDrawn="1"/>
        </p:nvSpPr>
        <p:spPr bwMode="auto">
          <a:xfrm>
            <a:off x="0" y="6477000"/>
            <a:ext cx="3886200" cy="338554"/>
          </a:xfrm>
          <a:prstGeom prst="rect">
            <a:avLst/>
          </a:prstGeom>
          <a:noFill/>
          <a:ln w="9525">
            <a:noFill/>
            <a:miter lim="800000"/>
            <a:headEnd/>
            <a:tailEnd/>
          </a:ln>
        </p:spPr>
        <p:txBody>
          <a:bodyPr wrap="square">
            <a:prstTxWarp prst="textNoShape">
              <a:avLst/>
            </a:prstTxWarp>
            <a:spAutoFit/>
          </a:bodyPr>
          <a:lstStyle/>
          <a:p>
            <a:pPr>
              <a:spcBef>
                <a:spcPct val="50000"/>
              </a:spcBef>
              <a:defRPr/>
            </a:pPr>
            <a:r>
              <a:rPr lang="en-US" sz="800" dirty="0">
                <a:solidFill>
                  <a:schemeClr val="tx1"/>
                </a:solidFill>
                <a:latin typeface="Arial" pitchFamily="-111" charset="0"/>
                <a:ea typeface="ＭＳ Ｐゴシック" pitchFamily="-111" charset="-128"/>
                <a:cs typeface="ＭＳ Ｐゴシック" pitchFamily="-111" charset="-128"/>
              </a:rPr>
              <a:t>©2013 Cengage Learning. All Rights Reserved. May not be scanned, copied or duplicated, or posted to a publicly accessible website, in whole or in part.</a:t>
            </a:r>
          </a:p>
        </p:txBody>
      </p:sp>
      <p:sp>
        <p:nvSpPr>
          <p:cNvPr id="5" name="Text Placeholder 4"/>
          <p:cNvSpPr>
            <a:spLocks noGrp="1"/>
          </p:cNvSpPr>
          <p:nvPr>
            <p:ph type="body" sz="quarter" idx="10" hasCustomPrompt="1"/>
          </p:nvPr>
        </p:nvSpPr>
        <p:spPr>
          <a:xfrm>
            <a:off x="-114300" y="38100"/>
            <a:ext cx="3276600" cy="2219325"/>
          </a:xfrm>
        </p:spPr>
        <p:txBody>
          <a:bodyPr anchor="ctr" anchorCtr="0">
            <a:noAutofit/>
          </a:bodyPr>
          <a:lstStyle>
            <a:lvl1pPr marL="0" indent="0" algn="ctr" defTabSz="914400" rtl="0" eaLnBrk="1" latinLnBrk="0" hangingPunct="1">
              <a:buNone/>
              <a:defRPr lang="en-US" sz="11500" b="0" i="0" kern="1200" dirty="0">
                <a:solidFill>
                  <a:schemeClr val="bg1"/>
                </a:solidFill>
                <a:latin typeface="Constantia"/>
                <a:ea typeface="+mn-ea"/>
                <a:cs typeface="Constantia"/>
              </a:defRPr>
            </a:lvl1pPr>
          </a:lstStyle>
          <a:p>
            <a:pPr lvl="0"/>
            <a:r>
              <a:rPr lang="en-US" dirty="0" err="1" smtClean="0"/>
              <a:t>Ch</a:t>
            </a:r>
            <a:r>
              <a:rPr lang="en-US" dirty="0" smtClean="0"/>
              <a:t>#</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858618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981200"/>
            <a:ext cx="3124200" cy="2590800"/>
          </a:xfrm>
        </p:spPr>
        <p:txBody>
          <a:bodyPr/>
          <a:lstStyle>
            <a:lvl1pPr>
              <a:defRPr sz="4400" spc="-15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4800600"/>
            <a:ext cx="32004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Box 17"/>
          <p:cNvSpPr txBox="1">
            <a:spLocks noChangeArrowheads="1"/>
          </p:cNvSpPr>
          <p:nvPr userDrawn="1"/>
        </p:nvSpPr>
        <p:spPr bwMode="auto">
          <a:xfrm>
            <a:off x="0" y="6477000"/>
            <a:ext cx="3886200" cy="338554"/>
          </a:xfrm>
          <a:prstGeom prst="rect">
            <a:avLst/>
          </a:prstGeom>
          <a:noFill/>
          <a:ln w="9525">
            <a:noFill/>
            <a:miter lim="800000"/>
            <a:headEnd/>
            <a:tailEnd/>
          </a:ln>
        </p:spPr>
        <p:txBody>
          <a:bodyPr wrap="square">
            <a:prstTxWarp prst="textNoShape">
              <a:avLst/>
            </a:prstTxWarp>
            <a:spAutoFit/>
          </a:bodyPr>
          <a:lstStyle/>
          <a:p>
            <a:pPr>
              <a:spcBef>
                <a:spcPct val="50000"/>
              </a:spcBef>
              <a:defRPr/>
            </a:pPr>
            <a:r>
              <a:rPr lang="en-US" sz="800" dirty="0">
                <a:solidFill>
                  <a:schemeClr val="tx1"/>
                </a:solidFill>
                <a:latin typeface="Arial" pitchFamily="-111" charset="0"/>
                <a:ea typeface="ＭＳ Ｐゴシック" pitchFamily="-111" charset="-128"/>
                <a:cs typeface="ＭＳ Ｐゴシック" pitchFamily="-111" charset="-128"/>
              </a:rPr>
              <a:t>©2013 Cengage Learning. All Rights Reserved. May not be scanned, copied or duplicated, or posted to a publicly accessible website, in whole or in part.</a:t>
            </a:r>
          </a:p>
        </p:txBody>
      </p:sp>
      <p:sp>
        <p:nvSpPr>
          <p:cNvPr id="5" name="Text Placeholder 4"/>
          <p:cNvSpPr>
            <a:spLocks noGrp="1"/>
          </p:cNvSpPr>
          <p:nvPr>
            <p:ph type="body" sz="quarter" idx="10" hasCustomPrompt="1"/>
          </p:nvPr>
        </p:nvSpPr>
        <p:spPr>
          <a:xfrm>
            <a:off x="-114300" y="38100"/>
            <a:ext cx="3276600" cy="2219325"/>
          </a:xfrm>
        </p:spPr>
        <p:txBody>
          <a:bodyPr anchor="ctr" anchorCtr="0">
            <a:noAutofit/>
          </a:bodyPr>
          <a:lstStyle>
            <a:lvl1pPr marL="0" indent="0" algn="ctr" defTabSz="914400" rtl="0" eaLnBrk="1" latinLnBrk="0" hangingPunct="1">
              <a:buNone/>
              <a:defRPr lang="en-US" sz="11500" b="0" i="0" kern="1200" dirty="0">
                <a:solidFill>
                  <a:schemeClr val="bg1"/>
                </a:solidFill>
                <a:latin typeface="Constantia"/>
                <a:ea typeface="+mn-ea"/>
                <a:cs typeface="Constantia"/>
              </a:defRPr>
            </a:lvl1pPr>
          </a:lstStyle>
          <a:p>
            <a:pPr lvl="0"/>
            <a:r>
              <a:rPr lang="en-US" dirty="0" err="1" smtClean="0"/>
              <a:t>Ch</a:t>
            </a:r>
            <a:r>
              <a:rPr lang="en-US" dirty="0" smtClean="0"/>
              <a:t>#</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2651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4" name="Rectangle 3"/>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Slide Number Placeholder 2"/>
          <p:cNvSpPr txBox="1">
            <a:spLocks/>
          </p:cNvSpPr>
          <p:nvPr userDrawn="1"/>
        </p:nvSpPr>
        <p:spPr>
          <a:xfrm>
            <a:off x="6721475" y="6483350"/>
            <a:ext cx="2411413" cy="365125"/>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F92D2E3F-040F-46A2-A67F-40804B534D28}" type="slidenum">
              <a:rPr lang="en-US" altLang="en-US" sz="1200" b="1" smtClean="0">
                <a:solidFill>
                  <a:srgbClr val="000000"/>
                </a:solidFill>
              </a:rPr>
              <a:pPr algn="r" eaLnBrk="1" hangingPunct="1">
                <a:defRPr/>
              </a:pPr>
              <a:t>‹#›</a:t>
            </a:fld>
            <a:endParaRPr lang="en-US" altLang="en-US" sz="1200" b="1" smtClean="0">
              <a:solidFill>
                <a:srgbClr val="000000"/>
              </a:solidFill>
            </a:endParaRPr>
          </a:p>
        </p:txBody>
      </p:sp>
      <p:sp>
        <p:nvSpPr>
          <p:cNvPr id="6" name="Footer Placeholder 1"/>
          <p:cNvSpPr txBox="1">
            <a:spLocks/>
          </p:cNvSpPr>
          <p:nvPr userDrawn="1"/>
        </p:nvSpPr>
        <p:spPr>
          <a:xfrm>
            <a:off x="28892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smtClean="0">
                <a:solidFill>
                  <a:schemeClr val="tx1"/>
                </a:solidFill>
                <a:latin typeface="Arial Narrow"/>
                <a:cs typeface="Arial Narrow"/>
              </a:rPr>
              <a:t>Copyright ©2017 Cengage Learning. All Rights Reserved. May not be scanned, copied or duplicated, or posted to a publicly accessible website, in whole or in part. </a:t>
            </a:r>
            <a:endParaRPr lang="en-US" sz="700" kern="700" spc="50" dirty="0">
              <a:solidFill>
                <a:schemeClr val="tx1"/>
              </a:solidFill>
              <a:latin typeface="Arial Narrow"/>
              <a:cs typeface="Arial Narrow"/>
            </a:endParaRPr>
          </a:p>
        </p:txBody>
      </p:sp>
      <p:pic>
        <p:nvPicPr>
          <p:cNvPr id="7"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smtClean="0">
                <a:solidFill>
                  <a:srgbClr val="000000"/>
                </a:solidFill>
              </a:rPr>
              <a:t>GOVT8 | CH1</a:t>
            </a:r>
            <a:endParaRPr lang="en-US" b="1" dirty="0">
              <a:solidFill>
                <a:srgbClr val="000000"/>
              </a:solidFill>
            </a:endParaRPr>
          </a:p>
        </p:txBody>
      </p:sp>
      <p:sp>
        <p:nvSpPr>
          <p:cNvPr id="2"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0"/>
          </p:nvPr>
        </p:nvSpPr>
        <p:spPr/>
        <p:txBody>
          <a:bodyPr/>
          <a:lstStyle>
            <a:lvl1pPr>
              <a:defRPr/>
            </a:lvl1pPr>
          </a:lstStyle>
          <a:p>
            <a:pPr>
              <a:defRPr/>
            </a:pPr>
            <a:fld id="{1202CCB0-9925-4C57-9DAF-4271828A7AD2}" type="datetimeFigureOut">
              <a:rPr lang="en-US"/>
              <a:pPr>
                <a:defRPr/>
              </a:pPr>
              <a:t>1/13/2016</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D42FBDAB-BFA9-4D52-A02E-921DAF8CC505}" type="slidenum">
              <a:rPr lang="en-US" altLang="en-US"/>
              <a:pPr>
                <a:defRPr/>
              </a:pPr>
              <a:t>‹#›</a:t>
            </a:fld>
            <a:endParaRPr lang="en-US" altLang="en-US"/>
          </a:p>
        </p:txBody>
      </p:sp>
    </p:spTree>
    <p:extLst>
      <p:ext uri="{BB962C8B-B14F-4D97-AF65-F5344CB8AC3E}">
        <p14:creationId xmlns:p14="http://schemas.microsoft.com/office/powerpoint/2010/main" val="39706454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Slide Number Placeholder 2"/>
          <p:cNvSpPr txBox="1">
            <a:spLocks/>
          </p:cNvSpPr>
          <p:nvPr userDrawn="1"/>
        </p:nvSpPr>
        <p:spPr>
          <a:xfrm>
            <a:off x="6721475" y="6483350"/>
            <a:ext cx="2411413" cy="365125"/>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472B9C3D-A528-47FC-A1EE-2993BEE04FC6}" type="slidenum">
              <a:rPr lang="en-US" altLang="en-US" sz="1200" b="1" smtClean="0">
                <a:solidFill>
                  <a:srgbClr val="000000"/>
                </a:solidFill>
              </a:rPr>
              <a:pPr algn="r" eaLnBrk="1" hangingPunct="1">
                <a:defRPr/>
              </a:pPr>
              <a:t>‹#›</a:t>
            </a:fld>
            <a:endParaRPr lang="en-US" altLang="en-US" sz="1200" b="1" smtClean="0">
              <a:solidFill>
                <a:srgbClr val="000000"/>
              </a:solidFill>
            </a:endParaRPr>
          </a:p>
        </p:txBody>
      </p:sp>
      <p:sp>
        <p:nvSpPr>
          <p:cNvPr id="5" name="Footer Placeholder 1"/>
          <p:cNvSpPr txBox="1">
            <a:spLocks/>
          </p:cNvSpPr>
          <p:nvPr userDrawn="1"/>
        </p:nvSpPr>
        <p:spPr>
          <a:xfrm>
            <a:off x="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smtClean="0">
                <a:latin typeface="Arial Narrow"/>
                <a:cs typeface="Arial Narrow"/>
              </a:rPr>
              <a:t>Copyright ©2017 Cengage Learning. All Rights Reserved. May not be scanned, copied or duplicated, or posted to a publicly accessible website, in whole or in part. </a:t>
            </a:r>
            <a:endParaRPr lang="en-US" sz="700" kern="700" spc="50" dirty="0">
              <a:latin typeface="Arial Narrow"/>
              <a:cs typeface="Arial Narrow"/>
            </a:endParaRPr>
          </a:p>
        </p:txBody>
      </p:sp>
      <p:sp>
        <p:nvSpPr>
          <p:cNvPr id="6" name="Rectangle 5"/>
          <p:cNvSpPr/>
          <p:nvPr userDrawn="1"/>
        </p:nvSpPr>
        <p:spPr>
          <a:xfrm>
            <a:off x="0" y="368300"/>
            <a:ext cx="2600325" cy="584200"/>
          </a:xfrm>
          <a:prstGeom prst="rect">
            <a:avLst/>
          </a:prstGeom>
          <a:solidFill>
            <a:srgbClr val="5B8A3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p:cNvSpPr txBox="1">
            <a:spLocks noChangeArrowheads="1"/>
          </p:cNvSpPr>
          <p:nvPr userDrawn="1"/>
        </p:nvSpPr>
        <p:spPr bwMode="auto">
          <a:xfrm>
            <a:off x="1588" y="368300"/>
            <a:ext cx="1450975" cy="584200"/>
          </a:xfrm>
          <a:prstGeom prst="rect">
            <a:avLst/>
          </a:prstGeom>
          <a:solidFill>
            <a:srgbClr val="5B8A3C"/>
          </a:solidFill>
          <a:ln>
            <a:noFill/>
          </a:ln>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defRPr/>
            </a:pPr>
            <a:r>
              <a:rPr lang="en-US" altLang="en-US" sz="3200" b="1" dirty="0" smtClean="0">
                <a:solidFill>
                  <a:schemeClr val="bg1"/>
                </a:solidFill>
                <a:latin typeface="Franklin Gothic Medium" pitchFamily="34" charset="0"/>
                <a:ea typeface="Franklin Gothic Medium" pitchFamily="34" charset="0"/>
                <a:cs typeface="Franklin Gothic Medium" pitchFamily="34" charset="0"/>
              </a:rPr>
              <a:t>Table</a:t>
            </a:r>
            <a:endParaRPr lang="en-US" altLang="en-US" sz="3200" b="1" i="1" dirty="0" smtClean="0">
              <a:solidFill>
                <a:schemeClr val="bg1"/>
              </a:solidFill>
              <a:latin typeface="Franklin Gothic Medium" pitchFamily="34" charset="0"/>
              <a:ea typeface="Franklin Gothic Medium" pitchFamily="34" charset="0"/>
              <a:cs typeface="Franklin Gothic Medium" pitchFamily="34" charset="0"/>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smtClean="0">
                <a:solidFill>
                  <a:srgbClr val="000000"/>
                </a:solidFill>
              </a:rPr>
              <a:t>GOVT8 | CH1</a:t>
            </a:r>
            <a:endParaRPr lang="en-US" b="1" dirty="0">
              <a:solidFill>
                <a:srgbClr val="000000"/>
              </a:solidFill>
            </a:endParaRP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lstStyle>
          <a:p>
            <a:pPr>
              <a:defRPr/>
            </a:pPr>
            <a:fld id="{83AE095B-BCF8-4566-8830-F5FB9758B079}" type="datetimeFigureOut">
              <a:rPr lang="en-US"/>
              <a:pPr>
                <a:defRPr/>
              </a:pPr>
              <a:t>1/13/2016</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8AE4EBCE-DF83-4C7F-8C0C-058A48553AA5}" type="slidenum">
              <a:rPr lang="en-US" altLang="en-US"/>
              <a:pPr>
                <a:defRPr/>
              </a:pPr>
              <a:t>‹#›</a:t>
            </a:fld>
            <a:endParaRPr lang="en-US" altLang="en-US"/>
          </a:p>
        </p:txBody>
      </p:sp>
    </p:spTree>
    <p:extLst>
      <p:ext uri="{BB962C8B-B14F-4D97-AF65-F5344CB8AC3E}">
        <p14:creationId xmlns:p14="http://schemas.microsoft.com/office/powerpoint/2010/main" val="35106101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Slide Number Placeholder 2"/>
          <p:cNvSpPr txBox="1">
            <a:spLocks/>
          </p:cNvSpPr>
          <p:nvPr userDrawn="1"/>
        </p:nvSpPr>
        <p:spPr>
          <a:xfrm>
            <a:off x="6721475" y="6483350"/>
            <a:ext cx="2411413" cy="365125"/>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F9985B58-E769-49DC-BA86-7202C83332B0}" type="slidenum">
              <a:rPr lang="en-US" altLang="en-US" sz="1200" b="1" smtClean="0">
                <a:solidFill>
                  <a:srgbClr val="000000"/>
                </a:solidFill>
              </a:rPr>
              <a:pPr algn="r" eaLnBrk="1" hangingPunct="1">
                <a:defRPr/>
              </a:pPr>
              <a:t>‹#›</a:t>
            </a:fld>
            <a:endParaRPr lang="en-US" altLang="en-US" sz="1200" b="1" smtClean="0">
              <a:solidFill>
                <a:srgbClr val="000000"/>
              </a:solidFill>
            </a:endParaRPr>
          </a:p>
        </p:txBody>
      </p:sp>
      <p:sp>
        <p:nvSpPr>
          <p:cNvPr id="6" name="Rectangle 5"/>
          <p:cNvSpPr/>
          <p:nvPr userDrawn="1"/>
        </p:nvSpPr>
        <p:spPr>
          <a:xfrm>
            <a:off x="0" y="368300"/>
            <a:ext cx="2600325" cy="584200"/>
          </a:xfrm>
          <a:prstGeom prst="rect">
            <a:avLst/>
          </a:prstGeom>
          <a:solidFill>
            <a:srgbClr val="5B8A3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p:cNvSpPr txBox="1">
            <a:spLocks noChangeArrowheads="1"/>
          </p:cNvSpPr>
          <p:nvPr userDrawn="1"/>
        </p:nvSpPr>
        <p:spPr bwMode="auto">
          <a:xfrm>
            <a:off x="1588" y="368300"/>
            <a:ext cx="1450975" cy="584200"/>
          </a:xfrm>
          <a:prstGeom prst="rect">
            <a:avLst/>
          </a:prstGeom>
          <a:solidFill>
            <a:srgbClr val="5B8A3C"/>
          </a:solidFill>
          <a:ln>
            <a:noFill/>
          </a:ln>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defRPr/>
            </a:pPr>
            <a:r>
              <a:rPr lang="en-US" altLang="en-US" sz="3200" b="1" smtClean="0">
                <a:solidFill>
                  <a:schemeClr val="bg1"/>
                </a:solidFill>
                <a:latin typeface="Franklin Gothic Medium" pitchFamily="34" charset="0"/>
                <a:ea typeface="Franklin Gothic Medium" pitchFamily="34" charset="0"/>
                <a:cs typeface="Franklin Gothic Medium" pitchFamily="34" charset="0"/>
              </a:rPr>
              <a:t>Figure</a:t>
            </a:r>
            <a:endParaRPr lang="en-US" altLang="en-US" sz="3200" b="1" i="1" smtClean="0">
              <a:solidFill>
                <a:schemeClr val="bg1"/>
              </a:solidFill>
              <a:latin typeface="Franklin Gothic Medium" pitchFamily="34" charset="0"/>
              <a:ea typeface="Franklin Gothic Medium" pitchFamily="34" charset="0"/>
              <a:cs typeface="Franklin Gothic Medium" pitchFamily="34" charset="0"/>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smtClean="0">
                <a:solidFill>
                  <a:srgbClr val="000000"/>
                </a:solidFill>
              </a:rPr>
              <a:t>SELL5 | CH8</a:t>
            </a:r>
            <a:endParaRPr lang="en-US" b="1" dirty="0">
              <a:solidFill>
                <a:srgbClr val="000000"/>
              </a:solidFill>
            </a:endParaRP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lstStyle>
          <a:p>
            <a:pPr>
              <a:defRPr/>
            </a:pPr>
            <a:fld id="{025F0066-16FD-43F4-9753-1837A6BC77B4}" type="datetimeFigureOut">
              <a:rPr lang="en-US"/>
              <a:pPr>
                <a:defRPr/>
              </a:pPr>
              <a:t>1/13/2016</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E3E27AEA-D96E-4C25-9D9B-51A6E47E5C4C}" type="slidenum">
              <a:rPr lang="en-US" altLang="en-US"/>
              <a:pPr>
                <a:defRPr/>
              </a:pPr>
              <a:t>‹#›</a:t>
            </a:fld>
            <a:endParaRPr lang="en-US" altLang="en-US"/>
          </a:p>
        </p:txBody>
      </p:sp>
      <p:sp>
        <p:nvSpPr>
          <p:cNvPr id="12" name="Footer Placeholder 1"/>
          <p:cNvSpPr txBox="1">
            <a:spLocks/>
          </p:cNvSpPr>
          <p:nvPr userDrawn="1"/>
        </p:nvSpPr>
        <p:spPr>
          <a:xfrm>
            <a:off x="28892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smtClean="0">
                <a:solidFill>
                  <a:schemeClr val="tx1"/>
                </a:solidFill>
                <a:latin typeface="Arial Narrow"/>
                <a:cs typeface="Arial Narrow"/>
              </a:rPr>
              <a:t>Copyright ©2017 Cengage Learning. All Rights Reserved. May not be scanned, copied or duplicated, or posted to a publicly accessible website, in whole or in part. </a:t>
            </a:r>
            <a:endParaRPr lang="en-US" sz="700" kern="700" spc="50" dirty="0">
              <a:solidFill>
                <a:schemeClr val="tx1"/>
              </a:solidFill>
              <a:latin typeface="Arial Narrow"/>
              <a:cs typeface="Arial Narrow"/>
            </a:endParaRPr>
          </a:p>
        </p:txBody>
      </p:sp>
    </p:spTree>
    <p:extLst>
      <p:ext uri="{BB962C8B-B14F-4D97-AF65-F5344CB8AC3E}">
        <p14:creationId xmlns:p14="http://schemas.microsoft.com/office/powerpoint/2010/main" val="9936653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Slide Number Placeholder 2"/>
          <p:cNvSpPr txBox="1">
            <a:spLocks/>
          </p:cNvSpPr>
          <p:nvPr userDrawn="1"/>
        </p:nvSpPr>
        <p:spPr>
          <a:xfrm>
            <a:off x="6721475" y="6483350"/>
            <a:ext cx="2411413" cy="365125"/>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9FD9D570-796A-4176-8DEE-9A4459960181}" type="slidenum">
              <a:rPr lang="en-US" altLang="en-US" sz="1200" b="1" smtClean="0">
                <a:solidFill>
                  <a:srgbClr val="000000"/>
                </a:solidFill>
              </a:rPr>
              <a:pPr algn="r" eaLnBrk="1" hangingPunct="1">
                <a:defRPr/>
              </a:pPr>
              <a:t>‹#›</a:t>
            </a:fld>
            <a:endParaRPr lang="en-US" altLang="en-US" sz="1200" b="1" smtClean="0">
              <a:solidFill>
                <a:srgbClr val="000000"/>
              </a:solidFill>
            </a:endParaRPr>
          </a:p>
        </p:txBody>
      </p:sp>
      <p:sp>
        <p:nvSpPr>
          <p:cNvPr id="6" name="Rectangle 5"/>
          <p:cNvSpPr/>
          <p:nvPr userDrawn="1"/>
        </p:nvSpPr>
        <p:spPr>
          <a:xfrm>
            <a:off x="0" y="368300"/>
            <a:ext cx="2600325" cy="584200"/>
          </a:xfrm>
          <a:prstGeom prst="rect">
            <a:avLst/>
          </a:prstGeom>
          <a:solidFill>
            <a:srgbClr val="5B8A3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p:cNvSpPr txBox="1">
            <a:spLocks noChangeArrowheads="1"/>
          </p:cNvSpPr>
          <p:nvPr userDrawn="1"/>
        </p:nvSpPr>
        <p:spPr bwMode="auto">
          <a:xfrm>
            <a:off x="1588" y="368300"/>
            <a:ext cx="1450975" cy="584200"/>
          </a:xfrm>
          <a:prstGeom prst="rect">
            <a:avLst/>
          </a:prstGeom>
          <a:solidFill>
            <a:srgbClr val="5B8A3C"/>
          </a:solidFill>
          <a:ln>
            <a:noFill/>
          </a:ln>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defRPr/>
            </a:pPr>
            <a:r>
              <a:rPr lang="en-US" altLang="en-US" sz="3200" b="1" smtClean="0">
                <a:solidFill>
                  <a:schemeClr val="bg1"/>
                </a:solidFill>
                <a:latin typeface="Franklin Gothic Medium" pitchFamily="34" charset="0"/>
                <a:ea typeface="Franklin Gothic Medium" pitchFamily="34" charset="0"/>
                <a:cs typeface="Franklin Gothic Medium" pitchFamily="34" charset="0"/>
              </a:rPr>
              <a:t>Exhibit</a:t>
            </a:r>
            <a:endParaRPr lang="en-US" altLang="en-US" sz="3200" b="1" i="1" smtClean="0">
              <a:solidFill>
                <a:schemeClr val="bg1"/>
              </a:solidFill>
              <a:latin typeface="Franklin Gothic Medium" pitchFamily="34" charset="0"/>
              <a:ea typeface="Franklin Gothic Medium" pitchFamily="34" charset="0"/>
              <a:cs typeface="Franklin Gothic Medium" pitchFamily="34" charset="0"/>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smtClean="0">
                <a:solidFill>
                  <a:srgbClr val="000000"/>
                </a:solidFill>
              </a:rPr>
              <a:t>SELL5 | CH8</a:t>
            </a:r>
            <a:endParaRPr lang="en-US" b="1" dirty="0">
              <a:solidFill>
                <a:srgbClr val="000000"/>
              </a:solidFill>
            </a:endParaRP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lstStyle>
          <a:p>
            <a:pPr>
              <a:defRPr/>
            </a:pPr>
            <a:fld id="{92BA8D2D-7C57-49CB-ABB3-91999DCE5961}" type="datetimeFigureOut">
              <a:rPr lang="en-US"/>
              <a:pPr>
                <a:defRPr/>
              </a:pPr>
              <a:t>1/13/2016</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47AEE60E-048C-465F-A7FD-3B727D0EC214}" type="slidenum">
              <a:rPr lang="en-US" altLang="en-US"/>
              <a:pPr>
                <a:defRPr/>
              </a:pPr>
              <a:t>‹#›</a:t>
            </a:fld>
            <a:endParaRPr lang="en-US" altLang="en-US"/>
          </a:p>
        </p:txBody>
      </p:sp>
      <p:sp>
        <p:nvSpPr>
          <p:cNvPr id="12" name="Footer Placeholder 1"/>
          <p:cNvSpPr txBox="1">
            <a:spLocks/>
          </p:cNvSpPr>
          <p:nvPr userDrawn="1"/>
        </p:nvSpPr>
        <p:spPr>
          <a:xfrm>
            <a:off x="28892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smtClean="0">
                <a:solidFill>
                  <a:schemeClr val="tx1"/>
                </a:solidFill>
                <a:latin typeface="Arial Narrow"/>
                <a:cs typeface="Arial Narrow"/>
              </a:rPr>
              <a:t>Copyright ©2017 Cengage Learning. All Rights Reserved. May not be scanned, copied or duplicated, or posted to a publicly accessible website, in whole or in part. </a:t>
            </a:r>
            <a:endParaRPr lang="en-US" sz="700" kern="700" spc="50" dirty="0">
              <a:solidFill>
                <a:schemeClr val="tx1"/>
              </a:solidFill>
              <a:latin typeface="Arial Narrow"/>
              <a:cs typeface="Arial Narrow"/>
            </a:endParaRPr>
          </a:p>
        </p:txBody>
      </p:sp>
    </p:spTree>
    <p:extLst>
      <p:ext uri="{BB962C8B-B14F-4D97-AF65-F5344CB8AC3E}">
        <p14:creationId xmlns:p14="http://schemas.microsoft.com/office/powerpoint/2010/main" val="6443587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flipV="1">
            <a:off x="0" y="-221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userDrawn="1"/>
        </p:nvSpPr>
        <p:spPr>
          <a:xfrm>
            <a:off x="1001713" y="250825"/>
            <a:ext cx="890587" cy="890588"/>
          </a:xfrm>
          <a:prstGeom prst="ellipse">
            <a:avLst/>
          </a:prstGeom>
          <a:solidFill>
            <a:srgbClr val="5B8A3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3200" dirty="0" smtClean="0">
                <a:solidFill>
                  <a:srgbClr val="B00027"/>
                </a:solidFill>
                <a:latin typeface="Arial Narrow" pitchFamily="34" charset="0"/>
                <a:ea typeface="Arial Narrow" pitchFamily="34" charset="0"/>
                <a:cs typeface="Arial Narrow" pitchFamily="34" charset="0"/>
              </a:rPr>
              <a:t>LEARNING OUTCOMES</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27782913-C997-46EA-910A-6331CDC38F50}" type="slidenum">
              <a:rPr lang="en-US" altLang="en-US" sz="1200" b="1" smtClean="0">
                <a:solidFill>
                  <a:srgbClr val="000000"/>
                </a:solidFill>
              </a:rPr>
              <a:pPr algn="r" eaLnBrk="1" hangingPunct="1">
                <a:defRPr/>
              </a:pPr>
              <a:t>‹#›</a:t>
            </a:fld>
            <a:endParaRPr lang="en-US" altLang="en-US" sz="1200" b="1" smtClean="0">
              <a:solidFill>
                <a:srgbClr val="000000"/>
              </a:solidFill>
            </a:endParaRPr>
          </a:p>
        </p:txBody>
      </p:sp>
      <p:sp>
        <p:nvSpPr>
          <p:cNvPr id="11"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smtClean="0">
                <a:solidFill>
                  <a:srgbClr val="000000"/>
                </a:solidFill>
              </a:rPr>
              <a:t>SELL5 | CH8</a:t>
            </a:r>
            <a:endParaRPr lang="en-US" b="1" dirty="0">
              <a:solidFill>
                <a:srgbClr val="000000"/>
              </a:solidFill>
            </a:endParaRPr>
          </a:p>
        </p:txBody>
      </p:sp>
      <p:sp>
        <p:nvSpPr>
          <p:cNvPr id="3"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p:txBody>
      </p:sp>
      <p:sp>
        <p:nvSpPr>
          <p:cNvPr id="12" name="Date Placeholder 3"/>
          <p:cNvSpPr>
            <a:spLocks noGrp="1"/>
          </p:cNvSpPr>
          <p:nvPr>
            <p:ph type="dt" sz="half" idx="10"/>
          </p:nvPr>
        </p:nvSpPr>
        <p:spPr/>
        <p:txBody>
          <a:bodyPr/>
          <a:lstStyle>
            <a:lvl1pPr>
              <a:defRPr/>
            </a:lvl1pPr>
          </a:lstStyle>
          <a:p>
            <a:pPr>
              <a:defRPr/>
            </a:pPr>
            <a:fld id="{63D7E944-F57A-41F2-98C2-EB964BDFBF14}" type="datetimeFigureOut">
              <a:rPr lang="en-US"/>
              <a:pPr>
                <a:defRPr/>
              </a:pPr>
              <a:t>1/13/2016</a:t>
            </a:fld>
            <a:endParaRPr lang="en-US"/>
          </a:p>
        </p:txBody>
      </p:sp>
      <p:sp>
        <p:nvSpPr>
          <p:cNvPr id="13" name="Footer Placeholder 4"/>
          <p:cNvSpPr>
            <a:spLocks noGrp="1"/>
          </p:cNvSpPr>
          <p:nvPr>
            <p:ph type="ftr" sz="quarter" idx="11"/>
          </p:nvPr>
        </p:nvSpPr>
        <p:spPr/>
        <p:txBody>
          <a:bodyPr/>
          <a:lstStyle>
            <a:lvl1pPr>
              <a:defRPr/>
            </a:lvl1pPr>
          </a:lstStyle>
          <a:p>
            <a:pPr>
              <a:defRPr/>
            </a:pPr>
            <a:endParaRPr lang="en-US" dirty="0"/>
          </a:p>
        </p:txBody>
      </p:sp>
      <p:sp>
        <p:nvSpPr>
          <p:cNvPr id="14"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a:t>Click to edit Master title style</a:t>
            </a:r>
          </a:p>
        </p:txBody>
      </p:sp>
      <p:sp>
        <p:nvSpPr>
          <p:cNvPr id="15" name="Footer Placeholder 1"/>
          <p:cNvSpPr txBox="1">
            <a:spLocks/>
          </p:cNvSpPr>
          <p:nvPr userDrawn="1"/>
        </p:nvSpPr>
        <p:spPr>
          <a:xfrm>
            <a:off x="28892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smtClean="0">
                <a:solidFill>
                  <a:schemeClr val="tx1"/>
                </a:solidFill>
                <a:latin typeface="Arial Narrow"/>
                <a:cs typeface="Arial Narrow"/>
              </a:rPr>
              <a:t>Copyright ©2017 Cengage Learning. All Rights Reserved. May not be scanned, copied or duplicated, or posted to a publicly accessible website, in whole or in part. </a:t>
            </a:r>
            <a:endParaRPr lang="en-US" sz="700" kern="700" spc="50" dirty="0">
              <a:solidFill>
                <a:schemeClr val="tx1"/>
              </a:solidFill>
              <a:latin typeface="Arial Narrow"/>
              <a:cs typeface="Arial Narrow"/>
            </a:endParaRPr>
          </a:p>
        </p:txBody>
      </p:sp>
    </p:spTree>
    <p:extLst>
      <p:ext uri="{BB962C8B-B14F-4D97-AF65-F5344CB8AC3E}">
        <p14:creationId xmlns:p14="http://schemas.microsoft.com/office/powerpoint/2010/main" val="40961944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8"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txBox="1">
            <a:spLocks/>
          </p:cNvSpPr>
          <p:nvPr userDrawn="1"/>
        </p:nvSpPr>
        <p:spPr>
          <a:xfrm>
            <a:off x="6721475" y="6483350"/>
            <a:ext cx="2411413" cy="365125"/>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A8F6A0E7-29FF-47B4-AB49-4943416044B8}" type="slidenum">
              <a:rPr lang="en-US" altLang="en-US" sz="1200" b="1" smtClean="0">
                <a:solidFill>
                  <a:srgbClr val="000000"/>
                </a:solidFill>
              </a:rPr>
              <a:pPr algn="r" eaLnBrk="1" hangingPunct="1">
                <a:defRPr/>
              </a:pPr>
              <a:t>‹#›</a:t>
            </a:fld>
            <a:endParaRPr lang="en-US" altLang="en-US" sz="1200" b="1" smtClean="0">
              <a:solidFill>
                <a:srgbClr val="000000"/>
              </a:solidFill>
            </a:endParaRPr>
          </a:p>
        </p:txBody>
      </p:sp>
      <p:sp>
        <p:nvSpPr>
          <p:cNvPr id="8" name="Footer Placeholder 1"/>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smtClean="0">
                <a:latin typeface="Arial Narrow"/>
                <a:cs typeface="Arial Narrow"/>
              </a:rPr>
              <a:t>Copyright ©2017 Cengage Learning. All Rights Reserved. May not be scanned, copied or duplicated, or posted to a publicly accessible website, in whole or in part. </a:t>
            </a:r>
            <a:endParaRPr lang="en-US" sz="700" kern="700" spc="50" dirty="0">
              <a:latin typeface="Arial Narrow"/>
              <a:cs typeface="Arial Narrow"/>
            </a:endParaRPr>
          </a:p>
        </p:txBody>
      </p:sp>
      <p:sp>
        <p:nvSpPr>
          <p:cNvPr id="9" name="TextBox 8"/>
          <p:cNvSpPr txBox="1">
            <a:spLocks noChangeArrowheads="1"/>
          </p:cNvSpPr>
          <p:nvPr userDrawn="1"/>
        </p:nvSpPr>
        <p:spPr bwMode="auto">
          <a:xfrm>
            <a:off x="1001713" y="220663"/>
            <a:ext cx="6915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2400" smtClean="0">
                <a:solidFill>
                  <a:srgbClr val="B00027"/>
                </a:solidFill>
                <a:latin typeface="Arial Narrow" pitchFamily="34" charset="0"/>
                <a:ea typeface="Arial Narrow" pitchFamily="34" charset="0"/>
                <a:cs typeface="Arial Narrow" pitchFamily="34" charset="0"/>
              </a:rPr>
              <a:t>LEARNING OUTCOMES </a:t>
            </a:r>
            <a:r>
              <a:rPr lang="en-US" altLang="en-US" sz="2000" i="1" smtClean="0">
                <a:solidFill>
                  <a:srgbClr val="B00027"/>
                </a:solidFill>
                <a:latin typeface="Arial Narrow" pitchFamily="34" charset="0"/>
                <a:ea typeface="Arial Narrow" pitchFamily="34" charset="0"/>
                <a:cs typeface="Arial Narrow" pitchFamily="34" charset="0"/>
              </a:rPr>
              <a:t>(continued)</a:t>
            </a:r>
          </a:p>
        </p:txBody>
      </p:sp>
      <p:sp>
        <p:nvSpPr>
          <p:cNvPr id="1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smtClean="0">
                <a:solidFill>
                  <a:srgbClr val="000000"/>
                </a:solidFill>
              </a:rPr>
              <a:t>GOVT8 | CH7</a:t>
            </a:r>
            <a:endParaRPr lang="en-US" b="1" dirty="0">
              <a:solidFill>
                <a:srgbClr val="000000"/>
              </a:solidFill>
            </a:endParaRPr>
          </a:p>
        </p:txBody>
      </p:sp>
      <p:sp>
        <p:nvSpPr>
          <p:cNvPr id="3" name="Content Placeholder 2"/>
          <p:cNvSpPr>
            <a:spLocks noGrp="1"/>
          </p:cNvSpPr>
          <p:nvPr>
            <p:ph idx="1"/>
          </p:nvPr>
        </p:nvSpPr>
        <p:spPr>
          <a:xfrm>
            <a:off x="102203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p:txBody>
      </p:sp>
      <p:sp>
        <p:nvSpPr>
          <p:cNvPr id="11" name="Date Placeholder 3"/>
          <p:cNvSpPr>
            <a:spLocks noGrp="1"/>
          </p:cNvSpPr>
          <p:nvPr>
            <p:ph type="dt" sz="half" idx="10"/>
          </p:nvPr>
        </p:nvSpPr>
        <p:spPr/>
        <p:txBody>
          <a:bodyPr/>
          <a:lstStyle>
            <a:lvl1pPr>
              <a:defRPr/>
            </a:lvl1pPr>
          </a:lstStyle>
          <a:p>
            <a:pPr>
              <a:defRPr/>
            </a:pPr>
            <a:fld id="{2D982592-DFA6-4671-A910-6D1A4AB3C095}" type="datetimeFigureOut">
              <a:rPr lang="en-US"/>
              <a:pPr>
                <a:defRPr/>
              </a:pPr>
              <a:t>1/13/2016</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7992063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userDrawn="1"/>
        </p:nvSpPr>
        <p:spPr>
          <a:xfrm>
            <a:off x="1001713" y="250825"/>
            <a:ext cx="890587" cy="890588"/>
          </a:xfrm>
          <a:prstGeom prst="ellipse">
            <a:avLst/>
          </a:prstGeom>
          <a:solidFill>
            <a:srgbClr val="5B8A3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3200" dirty="0" smtClean="0">
                <a:solidFill>
                  <a:srgbClr val="B00027"/>
                </a:solidFill>
                <a:latin typeface="Arial Narrow" pitchFamily="34" charset="0"/>
                <a:ea typeface="Arial Narrow" pitchFamily="34" charset="0"/>
                <a:cs typeface="Arial Narrow" pitchFamily="34" charset="0"/>
              </a:rPr>
              <a:t>KEY TERMS</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8F74FDE0-9523-4407-85C8-07D130536B75}" type="slidenum">
              <a:rPr lang="en-US" altLang="en-US" sz="1200" b="1" smtClean="0">
                <a:solidFill>
                  <a:srgbClr val="000000"/>
                </a:solidFill>
              </a:rPr>
              <a:pPr algn="r" eaLnBrk="1" hangingPunct="1">
                <a:defRPr/>
              </a:pPr>
              <a:t>‹#›</a:t>
            </a:fld>
            <a:endParaRPr lang="en-US" altLang="en-US" sz="1200" b="1" smtClean="0">
              <a:solidFill>
                <a:srgbClr val="000000"/>
              </a:solidFill>
            </a:endParaRPr>
          </a:p>
        </p:txBody>
      </p:sp>
      <p:sp>
        <p:nvSpPr>
          <p:cNvPr id="11"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smtClean="0">
                <a:solidFill>
                  <a:srgbClr val="000000"/>
                </a:solidFill>
              </a:rPr>
              <a:t>SELL5 | CH8</a:t>
            </a:r>
            <a:endParaRPr lang="en-US" b="1" dirty="0">
              <a:solidFill>
                <a:srgbClr val="000000"/>
              </a:solidFill>
            </a:endParaRPr>
          </a:p>
        </p:txBody>
      </p:sp>
      <p:sp>
        <p:nvSpPr>
          <p:cNvPr id="3" name="Content Placeholder 2"/>
          <p:cNvSpPr>
            <a:spLocks noGrp="1"/>
          </p:cNvSpPr>
          <p:nvPr>
            <p:ph idx="1"/>
          </p:nvPr>
        </p:nvSpPr>
        <p:spPr>
          <a:xfrm>
            <a:off x="1235393" y="1456104"/>
            <a:ext cx="7410767" cy="4639895"/>
          </a:xfrm>
        </p:spPr>
        <p:txBody>
          <a:bodyPr>
            <a:normAutofit/>
          </a:bodyPr>
          <a:lstStyle>
            <a:lvl1pPr marL="0" indent="355600">
              <a:lnSpc>
                <a:spcPct val="100000"/>
              </a:lnSpc>
              <a:spcBef>
                <a:spcPts val="768"/>
              </a:spcBef>
              <a:buClrTx/>
              <a:buFont typeface="Arial" panose="020B0604020202020204" pitchFamily="34" charset="0"/>
              <a:buChar char="•"/>
              <a:tabLst>
                <a:tab pos="95250" algn="l"/>
              </a:tabLst>
              <a:defRPr sz="2800">
                <a:solidFill>
                  <a:srgbClr val="37649F"/>
                </a:solidFill>
                <a:latin typeface="+mn-lt"/>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a:t>
            </a:r>
            <a:r>
              <a:rPr lang="en-US" dirty="0" smtClean="0"/>
              <a:t>Master </a:t>
            </a:r>
            <a:r>
              <a:rPr lang="en-US" dirty="0"/>
              <a:t>text </a:t>
            </a:r>
            <a:r>
              <a:rPr lang="en-US" dirty="0" smtClean="0"/>
              <a:t>styles</a:t>
            </a:r>
            <a:endParaRPr lang="en-US" dirty="0"/>
          </a:p>
        </p:txBody>
      </p:sp>
      <p:sp>
        <p:nvSpPr>
          <p:cNvPr id="12" name="Date Placeholder 3"/>
          <p:cNvSpPr>
            <a:spLocks noGrp="1"/>
          </p:cNvSpPr>
          <p:nvPr>
            <p:ph type="dt" sz="half" idx="10"/>
          </p:nvPr>
        </p:nvSpPr>
        <p:spPr/>
        <p:txBody>
          <a:bodyPr/>
          <a:lstStyle>
            <a:lvl1pPr>
              <a:defRPr/>
            </a:lvl1pPr>
          </a:lstStyle>
          <a:p>
            <a:pPr>
              <a:defRPr/>
            </a:pPr>
            <a:fld id="{CC188ABC-2CD7-4F27-82F9-30EA07B2CF92}" type="datetimeFigureOut">
              <a:rPr lang="en-US"/>
              <a:pPr>
                <a:defRPr/>
              </a:pPr>
              <a:t>1/13/2016</a:t>
            </a:fld>
            <a:endParaRPr lang="en-US"/>
          </a:p>
        </p:txBody>
      </p:sp>
      <p:sp>
        <p:nvSpPr>
          <p:cNvPr id="13" name="Footer Placeholder 4"/>
          <p:cNvSpPr>
            <a:spLocks noGrp="1"/>
          </p:cNvSpPr>
          <p:nvPr>
            <p:ph type="ftr" sz="quarter" idx="11"/>
          </p:nvPr>
        </p:nvSpPr>
        <p:spPr/>
        <p:txBody>
          <a:bodyPr/>
          <a:lstStyle>
            <a:lvl1pPr>
              <a:defRPr/>
            </a:lvl1pPr>
          </a:lstStyle>
          <a:p>
            <a:pPr>
              <a:defRPr/>
            </a:pPr>
            <a:endParaRPr lang="en-US"/>
          </a:p>
        </p:txBody>
      </p:sp>
      <p:sp>
        <p:nvSpPr>
          <p:cNvPr id="14"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a:t>Click to edit Master title style</a:t>
            </a:r>
          </a:p>
        </p:txBody>
      </p:sp>
      <p:sp>
        <p:nvSpPr>
          <p:cNvPr id="15" name="Footer Placeholder 1"/>
          <p:cNvSpPr txBox="1">
            <a:spLocks/>
          </p:cNvSpPr>
          <p:nvPr userDrawn="1"/>
        </p:nvSpPr>
        <p:spPr>
          <a:xfrm>
            <a:off x="28892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smtClean="0">
                <a:solidFill>
                  <a:schemeClr val="tx1"/>
                </a:solidFill>
                <a:latin typeface="Arial Narrow"/>
                <a:cs typeface="Arial Narrow"/>
              </a:rPr>
              <a:t>Copyright ©2017 Cengage Learning. All Rights Reserved. May not be scanned, copied or duplicated, or posted to a publicly accessible website, in whole or in part. </a:t>
            </a:r>
            <a:endParaRPr lang="en-US" sz="700" kern="700" spc="50" dirty="0">
              <a:solidFill>
                <a:schemeClr val="tx1"/>
              </a:solidFill>
              <a:latin typeface="Arial Narrow"/>
              <a:cs typeface="Arial Narrow"/>
            </a:endParaRPr>
          </a:p>
        </p:txBody>
      </p:sp>
    </p:spTree>
    <p:extLst>
      <p:ext uri="{BB962C8B-B14F-4D97-AF65-F5344CB8AC3E}">
        <p14:creationId xmlns:p14="http://schemas.microsoft.com/office/powerpoint/2010/main" val="28857051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FB9A078-404E-4C89-AA35-D4F689A7ADE0}" type="datetimeFigureOut">
              <a:rPr lang="en-US"/>
              <a:pPr>
                <a:defRPr/>
              </a:pPr>
              <a:t>1/13/2016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5941CE0-8F64-4C3A-A347-37D2CC9228F0}" type="slidenum">
              <a:rPr lang="en-US" altLang="en-US"/>
              <a:pPr>
                <a:defRPr/>
              </a:pPr>
              <a:t>‹#›</a:t>
            </a:fld>
            <a:endParaRPr lang="en-US" altLang="en-US"/>
          </a:p>
        </p:txBody>
      </p:sp>
    </p:spTree>
    <p:extLst>
      <p:ext uri="{BB962C8B-B14F-4D97-AF65-F5344CB8AC3E}">
        <p14:creationId xmlns:p14="http://schemas.microsoft.com/office/powerpoint/2010/main" val="3446361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3600" dirty="0"/>
              <a:t>Addressing Concerns and Earning Commitment</a:t>
            </a:r>
          </a:p>
        </p:txBody>
      </p:sp>
      <p:sp>
        <p:nvSpPr>
          <p:cNvPr id="4" name="Footer Placeholder 1"/>
          <p:cNvSpPr>
            <a:spLocks noGrp="1"/>
          </p:cNvSpPr>
          <p:nvPr>
            <p:ph type="ftr" sz="quarter" idx="10"/>
          </p:nvPr>
        </p:nvSpPr>
        <p:spPr>
          <a:xfrm>
            <a:off x="5181600" y="6440488"/>
            <a:ext cx="3936264" cy="422275"/>
          </a:xfrm>
        </p:spPr>
        <p:txBody>
          <a:bodyPr anchor="b"/>
          <a:lstStyle>
            <a:lvl1pPr algn="ctr" rtl="0" eaLnBrk="1" fontAlgn="base" hangingPunct="1">
              <a:spcBef>
                <a:spcPct val="0"/>
              </a:spcBef>
              <a:spcAft>
                <a:spcPct val="0"/>
              </a:spcAft>
              <a:defRPr lang="en-US" sz="700" kern="700" spc="50" smtClean="0">
                <a:solidFill>
                  <a:schemeClr val="tx1"/>
                </a:solidFill>
                <a:latin typeface="Arial Narrow"/>
                <a:ea typeface="ＭＳ Ｐゴシック" panose="020B0600070205080204" pitchFamily="34" charset="-128"/>
                <a:cs typeface="Arial Narrow"/>
              </a:defRPr>
            </a:lvl1pPr>
          </a:lstStyle>
          <a:p>
            <a:pPr>
              <a:defRPr/>
            </a:pPr>
            <a:r>
              <a:rPr lang="en-IN" dirty="0" smtClean="0"/>
              <a:t>Copyright ©2017 Cengage Learning. All Rights Reserved. May not be scanned, copied or duplicated, or posted to a publicly accessible website, in whole or in part. </a:t>
            </a:r>
            <a:endParaRPr lang="en-IN" dirty="0"/>
          </a:p>
        </p:txBody>
      </p:sp>
    </p:spTree>
    <p:extLst>
      <p:ext uri="{BB962C8B-B14F-4D97-AF65-F5344CB8AC3E}">
        <p14:creationId xmlns:p14="http://schemas.microsoft.com/office/powerpoint/2010/main" val="2347452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solidFill>
                  <a:schemeClr val="bg1"/>
                </a:solidFill>
              </a:rPr>
              <a:t>8.10</a:t>
            </a:r>
            <a:r>
              <a:rPr lang="en-IN" dirty="0" smtClean="0"/>
              <a:t>	Favorable </a:t>
            </a:r>
            <a:r>
              <a:rPr lang="en-IN" dirty="0"/>
              <a:t>Buying Signals</a:t>
            </a:r>
          </a:p>
        </p:txBody>
      </p:sp>
      <p:pic>
        <p:nvPicPr>
          <p:cNvPr id="2" name="Picture 1" descr="This slide contains the following information:&#10; When the prospect:&#10;• Makes a positive statement about the product&#10;• Asks who else has bought the product&#10;• Asks about price, delivery, installation, dates, or service&#10;• Asks about methods of payment&#10;• Begins to study and handle the product&#10;• Appears more relaxed&#10;• Begins to interact more intently with the salesperson&#10;" title="Figure 8.10 Favorable Buying Sign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878" y="1575548"/>
            <a:ext cx="7942244" cy="4341456"/>
          </a:xfrm>
          <a:prstGeom prst="rect">
            <a:avLst/>
          </a:prstGeom>
        </p:spPr>
      </p:pic>
    </p:spTree>
    <p:extLst>
      <p:ext uri="{BB962C8B-B14F-4D97-AF65-F5344CB8AC3E}">
        <p14:creationId xmlns:p14="http://schemas.microsoft.com/office/powerpoint/2010/main" val="3544941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solidFill>
                  <a:schemeClr val="bg1"/>
                </a:solidFill>
              </a:rPr>
              <a:t>8.12	</a:t>
            </a:r>
            <a:r>
              <a:rPr lang="en-IN" dirty="0" smtClean="0"/>
              <a:t>Techniques to Earn Commitment </a:t>
            </a:r>
            <a:endParaRPr lang="en-IN" dirty="0"/>
          </a:p>
        </p:txBody>
      </p:sp>
      <p:pic>
        <p:nvPicPr>
          <p:cNvPr id="2" name="Picture 1" descr="This slide contains the following information:&#10; 1. Direct commitment—Simply ask for the order.&#10;2. Legitimate choice/alternative choice—Give the prospect a limited number of choices.&#10;3. Summary commitment—Summarize all the confirmed benefits to which there has been agreement.&#10;4. T-account/balance sheet commitment— Summary close on paper.&#10;5. Success story commitment—Salesperson tells a story of a business that successfully solved a problem by buying his or her products.&#10;" title="Exhibit 8.12 Techniques to Earn Commitmen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489" y="1358712"/>
            <a:ext cx="6991020" cy="4813488"/>
          </a:xfrm>
          <a:prstGeom prst="rect">
            <a:avLst/>
          </a:prstGeom>
        </p:spPr>
      </p:pic>
    </p:spTree>
    <p:extLst>
      <p:ext uri="{BB962C8B-B14F-4D97-AF65-F5344CB8AC3E}">
        <p14:creationId xmlns:p14="http://schemas.microsoft.com/office/powerpoint/2010/main" val="1459822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solidFill>
                  <a:schemeClr val="bg1"/>
                </a:solidFill>
              </a:rPr>
              <a:t>8.13	</a:t>
            </a:r>
            <a:r>
              <a:rPr lang="en-IN" dirty="0" smtClean="0"/>
              <a:t>Traditional Commitment Method</a:t>
            </a:r>
            <a:endParaRPr lang="en-IN" dirty="0"/>
          </a:p>
        </p:txBody>
      </p:sp>
      <p:pic>
        <p:nvPicPr>
          <p:cNvPr id="2" name="Picture 1" descr="The table has 2 columns and 6 rows. The first row contains column headers. The first column is titled method, the second column is titled how to use it. &#10;&#10;In row 2, column 1 reads standing-room-only close and column 2 reads this close puts a time limit on the client in an attempt to hurry the decision to close. “These prices are good only until tomorrow.”&#10;&#10;In row 3, column 1 reads assumptive close and column 2 reads the salesperson assumes that an agreement has been reached. The salesperson places the order form in front of the buyer and hands him or her a pen. &#10;&#10;In row 4, column 1 reads fear or emotional close and column 2 reads the salesperson tells a story of something bad happening if the purchase is not made. “If you do not purchase this insurance and you die, your wife will have to sell the house and live on the street.”&#10; &#10;In row 5, column 1 reads continuous yes close and column 2 reads this close uses the principle that saying yes gets to be a habit. The salesperson asks a number of questions, each formulated so that the prospect answers yes.&#10;&#10;In row 6, column 1 reads minor-points close and column 2 reads seeks agreement on relatively minor (trivial) issues associated with the full order. “Do you prefer cash or charge?”&#10;" title="Exhibit 8.13 Traditional Commitment Metho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43" y="1281054"/>
            <a:ext cx="7493915" cy="5144247"/>
          </a:xfrm>
          <a:prstGeom prst="rect">
            <a:avLst/>
          </a:prstGeom>
        </p:spPr>
      </p:pic>
    </p:spTree>
    <p:extLst>
      <p:ext uri="{BB962C8B-B14F-4D97-AF65-F5344CB8AC3E}">
        <p14:creationId xmlns:p14="http://schemas.microsoft.com/office/powerpoint/2010/main" val="789373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Ethical Dilemma</a:t>
            </a:r>
            <a:endParaRPr lang="en-US" dirty="0"/>
          </a:p>
        </p:txBody>
      </p:sp>
      <p:pic>
        <p:nvPicPr>
          <p:cNvPr id="4" name="Picture 3" descr="This slide contains an ethical dilemma case study. The content in the case study reads as follows:&#10;Rodney Piper has been selling in his territory for a little over a year and has been using a myriad of closing techniques during each sales call. He made all of his quotas for the previous year and thinks he knows how to sell. His old boss was on board with many closes during each sales call, the more the better. Rodney just spent a day with his new boss, she has had a different reaction to his closing style. She has asked him to tone it down and use closes sparingly. She has seen the reaction of Rodney’s buyers, and several seemed a bit upset over his closing techniques. She will meet him next month for another day in the field.&#10;How should Rodney handle this situation?&#10;a) Obey orders and close less often.&#10;b) Tell your boss you are 100% of quota and you are not sure why she is making the request.&#10;c) Sell the way you want when she is not with you/sell her way when she is.&#10;" title="Ethical Dilem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7154" y="997186"/>
            <a:ext cx="5509693" cy="5509693"/>
          </a:xfrm>
          <a:prstGeom prst="rect">
            <a:avLst/>
          </a:prstGeom>
        </p:spPr>
      </p:pic>
    </p:spTree>
    <p:extLst>
      <p:ext uri="{BB962C8B-B14F-4D97-AF65-F5344CB8AC3E}">
        <p14:creationId xmlns:p14="http://schemas.microsoft.com/office/powerpoint/2010/main" val="1207287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35393" y="1456104"/>
            <a:ext cx="3641407" cy="4792296"/>
          </a:xfrm>
        </p:spPr>
        <p:txBody>
          <a:bodyPr>
            <a:noAutofit/>
          </a:bodyPr>
          <a:lstStyle/>
          <a:p>
            <a:r>
              <a:rPr lang="en-IN" dirty="0">
                <a:solidFill>
                  <a:schemeClr val="tx1"/>
                </a:solidFill>
              </a:rPr>
              <a:t>S</a:t>
            </a:r>
            <a:r>
              <a:rPr lang="en-IN" dirty="0" smtClean="0">
                <a:solidFill>
                  <a:schemeClr val="tx1"/>
                </a:solidFill>
              </a:rPr>
              <a:t>ales resistance</a:t>
            </a:r>
          </a:p>
          <a:p>
            <a:r>
              <a:rPr lang="en-IN" dirty="0">
                <a:solidFill>
                  <a:schemeClr val="tx1"/>
                </a:solidFill>
              </a:rPr>
              <a:t>N</a:t>
            </a:r>
            <a:r>
              <a:rPr lang="en-IN" dirty="0" smtClean="0">
                <a:solidFill>
                  <a:schemeClr val="tx1"/>
                </a:solidFill>
              </a:rPr>
              <a:t>eed objection</a:t>
            </a:r>
          </a:p>
          <a:p>
            <a:pPr defTabSz="342900"/>
            <a:r>
              <a:rPr lang="en-IN" dirty="0" smtClean="0">
                <a:solidFill>
                  <a:schemeClr val="tx1"/>
                </a:solidFill>
              </a:rPr>
              <a:t>Product </a:t>
            </a:r>
            <a:r>
              <a:rPr lang="en-IN" dirty="0">
                <a:solidFill>
                  <a:schemeClr val="tx1"/>
                </a:solidFill>
              </a:rPr>
              <a:t>or </a:t>
            </a:r>
            <a:r>
              <a:rPr lang="en-IN" dirty="0" smtClean="0">
                <a:solidFill>
                  <a:schemeClr val="tx1"/>
                </a:solidFill>
              </a:rPr>
              <a:t>service 				objection</a:t>
            </a:r>
          </a:p>
          <a:p>
            <a:pPr defTabSz="342900"/>
            <a:r>
              <a:rPr lang="en-IN" dirty="0">
                <a:solidFill>
                  <a:schemeClr val="tx1"/>
                </a:solidFill>
              </a:rPr>
              <a:t>C</a:t>
            </a:r>
            <a:r>
              <a:rPr lang="en-IN" dirty="0" smtClean="0">
                <a:solidFill>
                  <a:schemeClr val="tx1"/>
                </a:solidFill>
              </a:rPr>
              <a:t>ompany or source 			objection</a:t>
            </a:r>
          </a:p>
          <a:p>
            <a:r>
              <a:rPr lang="en-IN" dirty="0">
                <a:solidFill>
                  <a:schemeClr val="tx1"/>
                </a:solidFill>
              </a:rPr>
              <a:t>P</a:t>
            </a:r>
            <a:r>
              <a:rPr lang="en-IN" dirty="0" smtClean="0">
                <a:solidFill>
                  <a:schemeClr val="tx1"/>
                </a:solidFill>
              </a:rPr>
              <a:t>rice objection</a:t>
            </a:r>
          </a:p>
          <a:p>
            <a:r>
              <a:rPr lang="en-IN" dirty="0">
                <a:solidFill>
                  <a:schemeClr val="tx1"/>
                </a:solidFill>
              </a:rPr>
              <a:t>T</a:t>
            </a:r>
            <a:r>
              <a:rPr lang="en-IN" dirty="0" smtClean="0">
                <a:solidFill>
                  <a:schemeClr val="tx1"/>
                </a:solidFill>
              </a:rPr>
              <a:t>ime objection</a:t>
            </a:r>
          </a:p>
          <a:p>
            <a:r>
              <a:rPr lang="en-IN" dirty="0">
                <a:solidFill>
                  <a:schemeClr val="tx1"/>
                </a:solidFill>
              </a:rPr>
              <a:t>LAARC</a:t>
            </a:r>
            <a:endParaRPr lang="en-IN" dirty="0" smtClean="0">
              <a:solidFill>
                <a:schemeClr val="tx1"/>
              </a:solidFill>
            </a:endParaRPr>
          </a:p>
          <a:p>
            <a:pPr indent="0">
              <a:buNone/>
            </a:pPr>
            <a:endParaRPr lang="en-IN" dirty="0">
              <a:solidFill>
                <a:schemeClr val="tx1"/>
              </a:solidFill>
            </a:endParaRPr>
          </a:p>
        </p:txBody>
      </p:sp>
      <p:sp>
        <p:nvSpPr>
          <p:cNvPr id="3" name="Title 2" hidden="1"/>
          <p:cNvSpPr>
            <a:spLocks noGrp="1"/>
          </p:cNvSpPr>
          <p:nvPr>
            <p:ph type="title"/>
          </p:nvPr>
        </p:nvSpPr>
        <p:spPr/>
        <p:txBody>
          <a:bodyPr/>
          <a:lstStyle/>
          <a:p>
            <a:r>
              <a:rPr lang="en-IN" dirty="0" smtClean="0"/>
              <a:t>Key Terms</a:t>
            </a:r>
            <a:endParaRPr lang="en-IN" dirty="0"/>
          </a:p>
        </p:txBody>
      </p:sp>
      <p:sp>
        <p:nvSpPr>
          <p:cNvPr id="5" name="Content Placeholder 3"/>
          <p:cNvSpPr txBox="1">
            <a:spLocks/>
          </p:cNvSpPr>
          <p:nvPr/>
        </p:nvSpPr>
        <p:spPr bwMode="auto">
          <a:xfrm>
            <a:off x="5029200" y="1456104"/>
            <a:ext cx="3641407" cy="479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355600" algn="l" defTabSz="457200" rtl="0" eaLnBrk="0" fontAlgn="base" hangingPunct="0">
              <a:lnSpc>
                <a:spcPct val="100000"/>
              </a:lnSpc>
              <a:spcBef>
                <a:spcPts val="768"/>
              </a:spcBef>
              <a:spcAft>
                <a:spcPct val="0"/>
              </a:spcAft>
              <a:buClrTx/>
              <a:buFont typeface="Arial" panose="020B0604020202020204" pitchFamily="34" charset="0"/>
              <a:buChar char="•"/>
              <a:tabLst>
                <a:tab pos="95250" algn="l"/>
              </a:tabLst>
              <a:defRPr sz="2800" kern="1200">
                <a:solidFill>
                  <a:srgbClr val="37649F"/>
                </a:solidFill>
                <a:latin typeface="+mn-lt"/>
                <a:ea typeface="+mn-ea"/>
                <a:cs typeface="Rockwell"/>
              </a:defRPr>
            </a:lvl1pPr>
            <a:lvl2pPr marL="640080" indent="-274320" algn="l" defTabSz="457200" rtl="0" eaLnBrk="0" fontAlgn="base" hangingPunct="0">
              <a:lnSpc>
                <a:spcPct val="90000"/>
              </a:lnSpc>
              <a:spcBef>
                <a:spcPct val="20000"/>
              </a:spcBef>
              <a:spcAft>
                <a:spcPct val="0"/>
              </a:spcAft>
              <a:buClr>
                <a:srgbClr val="B00027"/>
              </a:buClr>
              <a:buFont typeface="Arial"/>
              <a:buChar char="•"/>
              <a:defRPr sz="2800" b="0" i="1" kern="1200">
                <a:solidFill>
                  <a:schemeClr val="tx1"/>
                </a:solidFill>
                <a:latin typeface="+mn-lt"/>
                <a:ea typeface="+mn-ea"/>
                <a:cs typeface="+mn-cs"/>
              </a:defRPr>
            </a:lvl2pPr>
            <a:lvl3pPr marL="960120" indent="-320040" algn="l" defTabSz="457200" rtl="0" eaLnBrk="0" fontAlgn="base" hangingPunct="0">
              <a:lnSpc>
                <a:spcPct val="90000"/>
              </a:lnSpc>
              <a:spcBef>
                <a:spcPct val="20000"/>
              </a:spcBef>
              <a:spcAft>
                <a:spcPct val="0"/>
              </a:spcAft>
              <a:buClr>
                <a:srgbClr val="B00027"/>
              </a:buClr>
              <a:buSzPct val="100000"/>
              <a:buFont typeface="Lucida Grande"/>
              <a:buChar char="-"/>
              <a:defRPr sz="2800" kern="1200">
                <a:solidFill>
                  <a:schemeClr val="tx1"/>
                </a:solidFill>
                <a:latin typeface="+mn-lt"/>
                <a:ea typeface="+mn-ea"/>
                <a:cs typeface="+mn-cs"/>
              </a:defRPr>
            </a:lvl3pPr>
            <a:lvl4pPr marL="1234440" indent="-228600" algn="l" defTabSz="457200" rtl="0" eaLnBrk="0" fontAlgn="base" hangingPunct="0">
              <a:lnSpc>
                <a:spcPct val="90000"/>
              </a:lnSpc>
              <a:spcBef>
                <a:spcPct val="20000"/>
              </a:spcBef>
              <a:spcAft>
                <a:spcPct val="0"/>
              </a:spcAft>
              <a:buFont typeface="Arial"/>
              <a:buChar char="▸"/>
              <a:defRPr sz="2400" kern="1200">
                <a:solidFill>
                  <a:schemeClr val="tx1"/>
                </a:solidFill>
                <a:latin typeface="+mn-lt"/>
                <a:ea typeface="+mn-ea"/>
                <a:cs typeface="+mn-cs"/>
              </a:defRPr>
            </a:lvl4pPr>
            <a:lvl5pPr marL="150876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IN" dirty="0" smtClean="0">
                <a:solidFill>
                  <a:schemeClr val="tx1"/>
                </a:solidFill>
              </a:rPr>
              <a:t>Forestalling</a:t>
            </a:r>
          </a:p>
          <a:p>
            <a:r>
              <a:rPr lang="en-IN" dirty="0">
                <a:solidFill>
                  <a:schemeClr val="tx1"/>
                </a:solidFill>
              </a:rPr>
              <a:t>D</a:t>
            </a:r>
            <a:r>
              <a:rPr lang="en-IN" dirty="0" smtClean="0">
                <a:solidFill>
                  <a:schemeClr val="tx1"/>
                </a:solidFill>
              </a:rPr>
              <a:t>irect denial</a:t>
            </a:r>
          </a:p>
          <a:p>
            <a:r>
              <a:rPr lang="en-IN" dirty="0">
                <a:solidFill>
                  <a:schemeClr val="tx1"/>
                </a:solidFill>
              </a:rPr>
              <a:t>I</a:t>
            </a:r>
            <a:r>
              <a:rPr lang="en-IN" dirty="0" smtClean="0">
                <a:solidFill>
                  <a:schemeClr val="tx1"/>
                </a:solidFill>
              </a:rPr>
              <a:t>ndirect denial</a:t>
            </a:r>
          </a:p>
          <a:p>
            <a:pPr defTabSz="342900"/>
            <a:r>
              <a:rPr lang="en-IN" dirty="0">
                <a:solidFill>
                  <a:schemeClr val="tx1"/>
                </a:solidFill>
              </a:rPr>
              <a:t>T</a:t>
            </a:r>
            <a:r>
              <a:rPr lang="en-IN" dirty="0" smtClean="0">
                <a:solidFill>
                  <a:schemeClr val="tx1"/>
                </a:solidFill>
              </a:rPr>
              <a:t>ranslation or	 					boomerang</a:t>
            </a:r>
          </a:p>
          <a:p>
            <a:r>
              <a:rPr lang="en-IN" dirty="0" smtClean="0">
                <a:solidFill>
                  <a:schemeClr val="tx1"/>
                </a:solidFill>
              </a:rPr>
              <a:t>Compensation</a:t>
            </a:r>
          </a:p>
          <a:p>
            <a:r>
              <a:rPr lang="en-IN" dirty="0">
                <a:solidFill>
                  <a:schemeClr val="tx1"/>
                </a:solidFill>
              </a:rPr>
              <a:t>Q</a:t>
            </a:r>
            <a:r>
              <a:rPr lang="en-IN" dirty="0" smtClean="0">
                <a:solidFill>
                  <a:schemeClr val="tx1"/>
                </a:solidFill>
              </a:rPr>
              <a:t>uestions </a:t>
            </a:r>
            <a:r>
              <a:rPr lang="en-IN" dirty="0">
                <a:solidFill>
                  <a:schemeClr val="tx1"/>
                </a:solidFill>
              </a:rPr>
              <a:t>or </a:t>
            </a:r>
            <a:r>
              <a:rPr lang="en-IN" dirty="0" smtClean="0">
                <a:solidFill>
                  <a:schemeClr val="tx1"/>
                </a:solidFill>
              </a:rPr>
              <a:t>assess</a:t>
            </a:r>
          </a:p>
          <a:p>
            <a:pPr defTabSz="342900">
              <a:tabLst>
                <a:tab pos="95250" algn="l"/>
                <a:tab pos="342900" algn="l"/>
              </a:tabLst>
            </a:pPr>
            <a:r>
              <a:rPr lang="en-IN" dirty="0">
                <a:solidFill>
                  <a:schemeClr val="tx1"/>
                </a:solidFill>
              </a:rPr>
              <a:t>T</a:t>
            </a:r>
            <a:r>
              <a:rPr lang="en-IN" dirty="0" smtClean="0">
                <a:solidFill>
                  <a:schemeClr val="tx1"/>
                </a:solidFill>
              </a:rPr>
              <a:t>hird-party 							reinforcement</a:t>
            </a:r>
            <a:endParaRPr lang="en-IN" dirty="0">
              <a:solidFill>
                <a:schemeClr val="tx1"/>
              </a:solidFill>
            </a:endParaRPr>
          </a:p>
        </p:txBody>
      </p:sp>
    </p:spTree>
    <p:extLst>
      <p:ext uri="{BB962C8B-B14F-4D97-AF65-F5344CB8AC3E}">
        <p14:creationId xmlns:p14="http://schemas.microsoft.com/office/powerpoint/2010/main" val="148493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IN" dirty="0" smtClean="0"/>
              <a:t>Key Terms (continued 1)</a:t>
            </a:r>
            <a:endParaRPr lang="en-IN" dirty="0"/>
          </a:p>
        </p:txBody>
      </p:sp>
      <p:sp>
        <p:nvSpPr>
          <p:cNvPr id="4" name="Content Placeholder 3"/>
          <p:cNvSpPr>
            <a:spLocks noGrp="1"/>
          </p:cNvSpPr>
          <p:nvPr>
            <p:ph idx="1"/>
          </p:nvPr>
        </p:nvSpPr>
        <p:spPr>
          <a:xfrm>
            <a:off x="1235393" y="1456104"/>
            <a:ext cx="3641407" cy="4792296"/>
          </a:xfrm>
        </p:spPr>
        <p:txBody>
          <a:bodyPr>
            <a:noAutofit/>
          </a:bodyPr>
          <a:lstStyle/>
          <a:p>
            <a:r>
              <a:rPr lang="en-IN" dirty="0">
                <a:solidFill>
                  <a:schemeClr val="tx1"/>
                </a:solidFill>
              </a:rPr>
              <a:t>C</a:t>
            </a:r>
            <a:r>
              <a:rPr lang="en-IN" dirty="0" smtClean="0">
                <a:solidFill>
                  <a:schemeClr val="tx1"/>
                </a:solidFill>
              </a:rPr>
              <a:t>ommitment signals</a:t>
            </a:r>
          </a:p>
          <a:p>
            <a:r>
              <a:rPr lang="en-IN" dirty="0" smtClean="0">
                <a:solidFill>
                  <a:schemeClr val="tx1"/>
                </a:solidFill>
              </a:rPr>
              <a:t>Trial commitment</a:t>
            </a:r>
          </a:p>
          <a:p>
            <a:r>
              <a:rPr lang="en-IN" dirty="0" smtClean="0">
                <a:solidFill>
                  <a:schemeClr val="tx1"/>
                </a:solidFill>
              </a:rPr>
              <a:t>Direct commitment</a:t>
            </a:r>
          </a:p>
          <a:p>
            <a:pPr>
              <a:tabLst>
                <a:tab pos="95250" algn="l"/>
                <a:tab pos="342900" algn="l"/>
              </a:tabLst>
            </a:pPr>
            <a:r>
              <a:rPr lang="en-IN" dirty="0" smtClean="0">
                <a:solidFill>
                  <a:schemeClr val="tx1"/>
                </a:solidFill>
              </a:rPr>
              <a:t>Alternative/   				legitimate choice </a:t>
            </a:r>
          </a:p>
          <a:p>
            <a:pPr>
              <a:tabLst>
                <a:tab pos="95250" algn="l"/>
                <a:tab pos="342900" algn="l"/>
              </a:tabLst>
            </a:pPr>
            <a:r>
              <a:rPr lang="en-IN" dirty="0" smtClean="0">
                <a:solidFill>
                  <a:schemeClr val="tx1"/>
                </a:solidFill>
              </a:rPr>
              <a:t>Summary 						commitment</a:t>
            </a:r>
          </a:p>
          <a:p>
            <a:pPr defTabSz="171450"/>
            <a:r>
              <a:rPr lang="en-IN" dirty="0">
                <a:solidFill>
                  <a:schemeClr val="tx1"/>
                </a:solidFill>
              </a:rPr>
              <a:t>T-account or </a:t>
            </a:r>
            <a:r>
              <a:rPr lang="en-IN" dirty="0" smtClean="0">
                <a:solidFill>
                  <a:schemeClr val="tx1"/>
                </a:solidFill>
              </a:rPr>
              <a:t>balance 			sheet commitment</a:t>
            </a:r>
            <a:endParaRPr lang="en-IN" dirty="0">
              <a:solidFill>
                <a:schemeClr val="tx1"/>
              </a:solidFill>
            </a:endParaRPr>
          </a:p>
        </p:txBody>
      </p:sp>
      <p:sp>
        <p:nvSpPr>
          <p:cNvPr id="5" name="Content Placeholder 3"/>
          <p:cNvSpPr txBox="1">
            <a:spLocks/>
          </p:cNvSpPr>
          <p:nvPr/>
        </p:nvSpPr>
        <p:spPr bwMode="auto">
          <a:xfrm>
            <a:off x="5029200" y="1456104"/>
            <a:ext cx="3641407" cy="479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355600" algn="l" defTabSz="457200" rtl="0" eaLnBrk="0" fontAlgn="base" hangingPunct="0">
              <a:lnSpc>
                <a:spcPct val="100000"/>
              </a:lnSpc>
              <a:spcBef>
                <a:spcPts val="768"/>
              </a:spcBef>
              <a:spcAft>
                <a:spcPct val="0"/>
              </a:spcAft>
              <a:buClrTx/>
              <a:buFont typeface="Arial" panose="020B0604020202020204" pitchFamily="34" charset="0"/>
              <a:buChar char="•"/>
              <a:tabLst>
                <a:tab pos="95250" algn="l"/>
              </a:tabLst>
              <a:defRPr sz="2800" kern="1200">
                <a:solidFill>
                  <a:srgbClr val="37649F"/>
                </a:solidFill>
                <a:latin typeface="+mn-lt"/>
                <a:ea typeface="+mn-ea"/>
                <a:cs typeface="Rockwell"/>
              </a:defRPr>
            </a:lvl1pPr>
            <a:lvl2pPr marL="640080" indent="-274320" algn="l" defTabSz="457200" rtl="0" eaLnBrk="0" fontAlgn="base" hangingPunct="0">
              <a:lnSpc>
                <a:spcPct val="90000"/>
              </a:lnSpc>
              <a:spcBef>
                <a:spcPct val="20000"/>
              </a:spcBef>
              <a:spcAft>
                <a:spcPct val="0"/>
              </a:spcAft>
              <a:buClr>
                <a:srgbClr val="B00027"/>
              </a:buClr>
              <a:buFont typeface="Arial"/>
              <a:buChar char="•"/>
              <a:defRPr sz="2800" b="0" i="1" kern="1200">
                <a:solidFill>
                  <a:schemeClr val="tx1"/>
                </a:solidFill>
                <a:latin typeface="+mn-lt"/>
                <a:ea typeface="+mn-ea"/>
                <a:cs typeface="+mn-cs"/>
              </a:defRPr>
            </a:lvl2pPr>
            <a:lvl3pPr marL="960120" indent="-320040" algn="l" defTabSz="457200" rtl="0" eaLnBrk="0" fontAlgn="base" hangingPunct="0">
              <a:lnSpc>
                <a:spcPct val="90000"/>
              </a:lnSpc>
              <a:spcBef>
                <a:spcPct val="20000"/>
              </a:spcBef>
              <a:spcAft>
                <a:spcPct val="0"/>
              </a:spcAft>
              <a:buClr>
                <a:srgbClr val="B00027"/>
              </a:buClr>
              <a:buSzPct val="100000"/>
              <a:buFont typeface="Lucida Grande"/>
              <a:buChar char="-"/>
              <a:defRPr sz="2800" kern="1200">
                <a:solidFill>
                  <a:schemeClr val="tx1"/>
                </a:solidFill>
                <a:latin typeface="+mn-lt"/>
                <a:ea typeface="+mn-ea"/>
                <a:cs typeface="+mn-cs"/>
              </a:defRPr>
            </a:lvl3pPr>
            <a:lvl4pPr marL="1234440" indent="-228600" algn="l" defTabSz="457200" rtl="0" eaLnBrk="0" fontAlgn="base" hangingPunct="0">
              <a:lnSpc>
                <a:spcPct val="90000"/>
              </a:lnSpc>
              <a:spcBef>
                <a:spcPct val="20000"/>
              </a:spcBef>
              <a:spcAft>
                <a:spcPct val="0"/>
              </a:spcAft>
              <a:buFont typeface="Arial"/>
              <a:buChar char="▸"/>
              <a:defRPr sz="2400" kern="1200">
                <a:solidFill>
                  <a:schemeClr val="tx1"/>
                </a:solidFill>
                <a:latin typeface="+mn-lt"/>
                <a:ea typeface="+mn-ea"/>
                <a:cs typeface="+mn-cs"/>
              </a:defRPr>
            </a:lvl4pPr>
            <a:lvl5pPr marL="150876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342900"/>
            <a:r>
              <a:rPr lang="en-IN" dirty="0" smtClean="0">
                <a:solidFill>
                  <a:schemeClr val="tx1"/>
                </a:solidFill>
              </a:rPr>
              <a:t>Success story 						commitment</a:t>
            </a:r>
          </a:p>
          <a:p>
            <a:pPr defTabSz="342900"/>
            <a:r>
              <a:rPr lang="en-IN" dirty="0" smtClean="0">
                <a:solidFill>
                  <a:schemeClr val="tx1"/>
                </a:solidFill>
              </a:rPr>
              <a:t>Standing-room only 			close</a:t>
            </a:r>
          </a:p>
          <a:p>
            <a:r>
              <a:rPr lang="en-IN" dirty="0" smtClean="0">
                <a:solidFill>
                  <a:schemeClr val="tx1"/>
                </a:solidFill>
              </a:rPr>
              <a:t>Assumptive close</a:t>
            </a:r>
          </a:p>
          <a:p>
            <a:pPr defTabSz="342900"/>
            <a:r>
              <a:rPr lang="en-IN" dirty="0" smtClean="0">
                <a:solidFill>
                  <a:schemeClr val="tx1"/>
                </a:solidFill>
              </a:rPr>
              <a:t>Fear </a:t>
            </a:r>
            <a:r>
              <a:rPr lang="en-IN" dirty="0">
                <a:solidFill>
                  <a:schemeClr val="tx1"/>
                </a:solidFill>
              </a:rPr>
              <a:t>or emotional </a:t>
            </a:r>
            <a:r>
              <a:rPr lang="en-IN" dirty="0" smtClean="0">
                <a:solidFill>
                  <a:schemeClr val="tx1"/>
                </a:solidFill>
              </a:rPr>
              <a:t>				close</a:t>
            </a:r>
          </a:p>
          <a:p>
            <a:r>
              <a:rPr lang="en-IN" dirty="0" smtClean="0">
                <a:solidFill>
                  <a:schemeClr val="tx1"/>
                </a:solidFill>
              </a:rPr>
              <a:t>Continuous </a:t>
            </a:r>
            <a:r>
              <a:rPr lang="en-IN" dirty="0">
                <a:solidFill>
                  <a:schemeClr val="tx1"/>
                </a:solidFill>
              </a:rPr>
              <a:t>yes </a:t>
            </a:r>
            <a:r>
              <a:rPr lang="en-IN" dirty="0" smtClean="0">
                <a:solidFill>
                  <a:schemeClr val="tx1"/>
                </a:solidFill>
              </a:rPr>
              <a:t>close</a:t>
            </a:r>
          </a:p>
          <a:p>
            <a:r>
              <a:rPr lang="en-IN" dirty="0" smtClean="0">
                <a:solidFill>
                  <a:schemeClr val="tx1"/>
                </a:solidFill>
              </a:rPr>
              <a:t>Minor-points </a:t>
            </a:r>
            <a:r>
              <a:rPr lang="en-IN" dirty="0">
                <a:solidFill>
                  <a:schemeClr val="tx1"/>
                </a:solidFill>
              </a:rPr>
              <a:t>close</a:t>
            </a:r>
          </a:p>
        </p:txBody>
      </p:sp>
    </p:spTree>
    <p:extLst>
      <p:ext uri="{BB962C8B-B14F-4D97-AF65-F5344CB8AC3E}">
        <p14:creationId xmlns:p14="http://schemas.microsoft.com/office/powerpoint/2010/main" val="159318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IN" dirty="0" smtClean="0"/>
              <a:t>Summary</a:t>
            </a:r>
            <a:endParaRPr lang="en-IN" dirty="0"/>
          </a:p>
        </p:txBody>
      </p:sp>
      <p:sp>
        <p:nvSpPr>
          <p:cNvPr id="4" name="Content Placeholder 3"/>
          <p:cNvSpPr>
            <a:spLocks noGrp="1"/>
          </p:cNvSpPr>
          <p:nvPr>
            <p:ph idx="12"/>
          </p:nvPr>
        </p:nvSpPr>
        <p:spPr/>
        <p:txBody>
          <a:bodyPr/>
          <a:lstStyle/>
          <a:p>
            <a:r>
              <a:rPr lang="en-IN" dirty="0" smtClean="0"/>
              <a:t>Over the years, sales resistance has been viewed as opportunities to sell</a:t>
            </a:r>
          </a:p>
          <a:p>
            <a:pPr lvl="1"/>
            <a:r>
              <a:rPr lang="en-IN" dirty="0"/>
              <a:t>Types of objections from the buyer</a:t>
            </a:r>
          </a:p>
          <a:p>
            <a:pPr lvl="2"/>
            <a:r>
              <a:rPr lang="en-IN" dirty="0"/>
              <a:t>Need, product or service, company or source, price, and time</a:t>
            </a:r>
          </a:p>
          <a:p>
            <a:r>
              <a:rPr lang="en-IN" dirty="0"/>
              <a:t>LAARC is an effective process for salespeople to overcome sales resistance</a:t>
            </a:r>
          </a:p>
          <a:p>
            <a:r>
              <a:rPr lang="en-IN" dirty="0"/>
              <a:t>Earning </a:t>
            </a:r>
            <a:r>
              <a:rPr lang="en-IN" dirty="0" smtClean="0"/>
              <a:t>or </a:t>
            </a:r>
            <a:r>
              <a:rPr lang="en-IN" dirty="0"/>
              <a:t>gaining commitment is the final aspect of the selling </a:t>
            </a:r>
            <a:r>
              <a:rPr lang="en-IN" dirty="0" smtClean="0"/>
              <a:t>process</a:t>
            </a:r>
            <a:endParaRPr lang="en-IN" dirty="0"/>
          </a:p>
          <a:p>
            <a:pPr lvl="1"/>
            <a:endParaRPr lang="en-IN" dirty="0"/>
          </a:p>
          <a:p>
            <a:pPr lvl="1"/>
            <a:endParaRPr lang="en-IN" dirty="0"/>
          </a:p>
          <a:p>
            <a:endParaRPr lang="en-IN" dirty="0" smtClean="0"/>
          </a:p>
          <a:p>
            <a:pPr lvl="1"/>
            <a:endParaRPr lang="en-IN" dirty="0"/>
          </a:p>
        </p:txBody>
      </p:sp>
    </p:spTree>
    <p:extLst>
      <p:ext uri="{BB962C8B-B14F-4D97-AF65-F5344CB8AC3E}">
        <p14:creationId xmlns:p14="http://schemas.microsoft.com/office/powerpoint/2010/main" val="233256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089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idx="1"/>
          </p:nvPr>
        </p:nvSpPr>
        <p:spPr/>
        <p:txBody>
          <a:bodyPr>
            <a:noAutofit/>
          </a:bodyPr>
          <a:lstStyle/>
          <a:p>
            <a:pPr>
              <a:lnSpc>
                <a:spcPts val="3000"/>
              </a:lnSpc>
              <a:spcBef>
                <a:spcPts val="0"/>
              </a:spcBef>
              <a:buClr>
                <a:schemeClr val="tx1"/>
              </a:buClr>
              <a:defRPr/>
            </a:pPr>
            <a:r>
              <a:rPr lang="en-US" sz="2400" dirty="0"/>
              <a:t>Explain why it is important to anticipate and 	overcome buyer concerns and resistance</a:t>
            </a:r>
          </a:p>
          <a:p>
            <a:pPr>
              <a:lnSpc>
                <a:spcPts val="3000"/>
              </a:lnSpc>
              <a:spcBef>
                <a:spcPts val="0"/>
              </a:spcBef>
              <a:buClr>
                <a:schemeClr val="tx1"/>
              </a:buClr>
              <a:defRPr/>
            </a:pPr>
            <a:r>
              <a:rPr lang="en-US" sz="2400" dirty="0"/>
              <a:t>Understand why prospects raise objections</a:t>
            </a:r>
          </a:p>
          <a:p>
            <a:pPr>
              <a:lnSpc>
                <a:spcPts val="3000"/>
              </a:lnSpc>
              <a:spcBef>
                <a:spcPts val="0"/>
              </a:spcBef>
              <a:buClr>
                <a:schemeClr val="tx1"/>
              </a:buClr>
              <a:defRPr/>
            </a:pPr>
            <a:r>
              <a:rPr lang="en-US" sz="2400" dirty="0"/>
              <a:t>Describe the five major types of sales </a:t>
            </a:r>
            <a:r>
              <a:rPr lang="en-US" sz="2400" dirty="0" smtClean="0"/>
              <a:t>resistance</a:t>
            </a:r>
          </a:p>
          <a:p>
            <a:pPr>
              <a:lnSpc>
                <a:spcPts val="3000"/>
              </a:lnSpc>
              <a:spcBef>
                <a:spcPts val="0"/>
              </a:spcBef>
              <a:buClr>
                <a:schemeClr val="tx1"/>
              </a:buClr>
              <a:defRPr/>
            </a:pPr>
            <a:r>
              <a:rPr lang="en-IN" sz="2400" dirty="0" smtClean="0"/>
              <a:t>Explain </a:t>
            </a:r>
            <a:r>
              <a:rPr lang="en-IN" sz="2400" dirty="0"/>
              <a:t>how the LAARC method can be used to overcome buyer </a:t>
            </a:r>
            <a:r>
              <a:rPr lang="en-IN" sz="2400" dirty="0" smtClean="0"/>
              <a:t>resistance</a:t>
            </a:r>
            <a:endParaRPr lang="en-IN" sz="2400" dirty="0"/>
          </a:p>
          <a:p>
            <a:pPr>
              <a:lnSpc>
                <a:spcPts val="3000"/>
              </a:lnSpc>
              <a:spcBef>
                <a:spcPts val="0"/>
              </a:spcBef>
              <a:buClr>
                <a:schemeClr val="tx1"/>
              </a:buClr>
              <a:defRPr/>
            </a:pPr>
            <a:r>
              <a:rPr lang="en-IN" sz="2400" dirty="0"/>
              <a:t>Describe the recommended approaches for responding to buyer </a:t>
            </a:r>
            <a:r>
              <a:rPr lang="en-IN" sz="2400" dirty="0" smtClean="0"/>
              <a:t>objections</a:t>
            </a:r>
            <a:endParaRPr lang="en-IN" sz="2400" dirty="0"/>
          </a:p>
          <a:p>
            <a:pPr>
              <a:lnSpc>
                <a:spcPts val="3000"/>
              </a:lnSpc>
              <a:spcBef>
                <a:spcPts val="0"/>
              </a:spcBef>
              <a:buClr>
                <a:schemeClr val="tx1"/>
              </a:buClr>
              <a:defRPr/>
            </a:pPr>
            <a:r>
              <a:rPr lang="en-IN" sz="2400" dirty="0"/>
              <a:t>List and explain the earning commitment techniques that secure commitment and </a:t>
            </a:r>
            <a:r>
              <a:rPr lang="en-IN" sz="2400" dirty="0" smtClean="0"/>
              <a:t>closing</a:t>
            </a:r>
            <a:endParaRPr lang="en-IN" sz="2400" dirty="0"/>
          </a:p>
          <a:p>
            <a:pPr>
              <a:lnSpc>
                <a:spcPts val="3000"/>
              </a:lnSpc>
              <a:spcBef>
                <a:spcPts val="0"/>
              </a:spcBef>
              <a:buClr>
                <a:schemeClr val="tx1"/>
              </a:buClr>
              <a:defRPr/>
            </a:pPr>
            <a:endParaRPr lang="en-US" sz="2400" dirty="0" smtClean="0"/>
          </a:p>
        </p:txBody>
      </p:sp>
      <p:sp>
        <p:nvSpPr>
          <p:cNvPr id="10243" name="Rectangle 3" hidden="1"/>
          <p:cNvSpPr>
            <a:spLocks noGrp="1" noChangeArrowheads="1"/>
          </p:cNvSpPr>
          <p:nvPr>
            <p:ph type="title"/>
          </p:nvPr>
        </p:nvSpPr>
        <p:spPr/>
        <p:txBody>
          <a:bodyPr/>
          <a:lstStyle/>
          <a:p>
            <a:pPr eaLnBrk="1" hangingPunct="1">
              <a:defRPr/>
            </a:pPr>
            <a:r>
              <a:rPr lang="en-US" dirty="0" smtClean="0"/>
              <a:t>Learning Objectives</a:t>
            </a:r>
          </a:p>
        </p:txBody>
      </p:sp>
    </p:spTree>
    <p:extLst>
      <p:ext uri="{BB962C8B-B14F-4D97-AF65-F5344CB8AC3E}">
        <p14:creationId xmlns:p14="http://schemas.microsoft.com/office/powerpoint/2010/main" val="30692606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dirty="0" smtClean="0"/>
              <a:t>Sales Resistance</a:t>
            </a:r>
          </a:p>
        </p:txBody>
      </p:sp>
      <p:sp>
        <p:nvSpPr>
          <p:cNvPr id="2" name="Content Placeholder 1"/>
          <p:cNvSpPr>
            <a:spLocks noGrp="1"/>
          </p:cNvSpPr>
          <p:nvPr>
            <p:ph idx="1"/>
          </p:nvPr>
        </p:nvSpPr>
        <p:spPr>
          <a:xfrm>
            <a:off x="994500" y="1532988"/>
            <a:ext cx="7821824" cy="4639212"/>
          </a:xfrm>
        </p:spPr>
        <p:txBody>
          <a:bodyPr/>
          <a:lstStyle/>
          <a:p>
            <a:r>
              <a:rPr lang="en-IN" dirty="0" smtClean="0"/>
              <a:t>Buyer’s objections </a:t>
            </a:r>
            <a:r>
              <a:rPr lang="en-IN" dirty="0"/>
              <a:t>to a </a:t>
            </a:r>
            <a:r>
              <a:rPr lang="en-IN" dirty="0" smtClean="0"/>
              <a:t>product or </a:t>
            </a:r>
            <a:r>
              <a:rPr lang="en-IN" dirty="0"/>
              <a:t>service during a </a:t>
            </a:r>
            <a:r>
              <a:rPr lang="en-IN" dirty="0" smtClean="0"/>
              <a:t>sales presentation</a:t>
            </a:r>
          </a:p>
          <a:p>
            <a:pPr lvl="1"/>
            <a:r>
              <a:rPr lang="en-IN" dirty="0" smtClean="0"/>
              <a:t>Viewed as opportunities to sell</a:t>
            </a:r>
          </a:p>
          <a:p>
            <a:r>
              <a:rPr lang="en-IN" dirty="0" smtClean="0"/>
              <a:t>Normal part of a sales conversation</a:t>
            </a:r>
          </a:p>
          <a:p>
            <a:pPr lvl="1"/>
            <a:r>
              <a:rPr lang="en-US" dirty="0" smtClean="0"/>
              <a:t>Salesperson will have to:</a:t>
            </a:r>
          </a:p>
          <a:p>
            <a:pPr lvl="2"/>
            <a:r>
              <a:rPr lang="en-US" dirty="0" smtClean="0"/>
              <a:t>Determine </a:t>
            </a:r>
            <a:r>
              <a:rPr lang="en-US" dirty="0"/>
              <a:t>customer interest </a:t>
            </a:r>
            <a:endParaRPr lang="en-US" dirty="0" smtClean="0"/>
          </a:p>
          <a:p>
            <a:pPr lvl="2"/>
            <a:r>
              <a:rPr lang="en-US" dirty="0" smtClean="0"/>
              <a:t>Measure the </a:t>
            </a:r>
            <a:r>
              <a:rPr lang="en-US" dirty="0"/>
              <a:t>buyer’s </a:t>
            </a:r>
            <a:r>
              <a:rPr lang="en-US" dirty="0" smtClean="0"/>
              <a:t>				 understanding </a:t>
            </a:r>
            <a:r>
              <a:rPr lang="en-US" dirty="0"/>
              <a:t>of the </a:t>
            </a:r>
            <a:r>
              <a:rPr lang="en-US" dirty="0" smtClean="0"/>
              <a:t>problem</a:t>
            </a:r>
          </a:p>
          <a:p>
            <a:pPr lvl="1"/>
            <a:r>
              <a:rPr lang="en-IN" dirty="0" smtClean="0"/>
              <a:t>Correct handling ensures customer acceptance</a:t>
            </a:r>
            <a:endParaRPr lang="en-IN" dirty="0"/>
          </a:p>
        </p:txBody>
      </p:sp>
    </p:spTree>
    <p:extLst>
      <p:ext uri="{BB962C8B-B14F-4D97-AF65-F5344CB8AC3E}">
        <p14:creationId xmlns:p14="http://schemas.microsoft.com/office/powerpoint/2010/main" val="84671469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p:txBody>
          <a:bodyPr>
            <a:normAutofit/>
          </a:bodyPr>
          <a:lstStyle/>
          <a:p>
            <a:pPr eaLnBrk="1" hangingPunct="1">
              <a:defRPr/>
            </a:pPr>
            <a:r>
              <a:rPr lang="en-US" dirty="0" smtClean="0">
                <a:solidFill>
                  <a:schemeClr val="bg1"/>
                </a:solidFill>
              </a:rPr>
              <a:t>8.1</a:t>
            </a:r>
            <a:r>
              <a:rPr lang="en-US" dirty="0" smtClean="0"/>
              <a:t>	Why Prospects Raise Objections and Strategies for Dealing with Them</a:t>
            </a:r>
          </a:p>
        </p:txBody>
      </p:sp>
      <p:pic>
        <p:nvPicPr>
          <p:cNvPr id="3" name="Picture 2" descr="The following points are listed in this exhibit:&#10;• Buyer wants to avoid the sales interview.&#10;Strategy: Set appointments to become part of the buyer’s daily routine.&#10;• Salesperson has failed to prospect and qualify properly.&#10;Strategy: Ask questions to verify prospect’s interest.&#10;• Buyer will not buy on the first sales call.&#10;Strategy: A regular call on the prospect lets the prospect know the salesperson is serious about the relationship.&#10;• Prospect does not want to change the current way of doing business.&#10;Strategy: Salesperson must help the prospect understand there is a better solution than the one the prospect is currently using.&#10;• Prospect has failed to recognize a need.&#10;Strategy: Salesperson must show evidence that sparks the prospect’s interest.&#10;• Prospect lacks information on a new product or on the salesperson’s company.&#10;Strategy: Salesperson must continually work to add value by providing useful information." title="Exhibit 8.1 - Why Prospects Raise Objections and Strategies for Dealing with Th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73" y="1515499"/>
            <a:ext cx="7568854" cy="4986715"/>
          </a:xfrm>
          <a:prstGeom prst="rect">
            <a:avLst/>
          </a:prstGeom>
        </p:spPr>
      </p:pic>
    </p:spTree>
    <p:extLst>
      <p:ext uri="{BB962C8B-B14F-4D97-AF65-F5344CB8AC3E}">
        <p14:creationId xmlns:p14="http://schemas.microsoft.com/office/powerpoint/2010/main" val="336200405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type="title"/>
          </p:nvPr>
        </p:nvSpPr>
        <p:spPr/>
        <p:txBody>
          <a:bodyPr/>
          <a:lstStyle/>
          <a:p>
            <a:pPr eaLnBrk="1" hangingPunct="1">
              <a:defRPr/>
            </a:pPr>
            <a:r>
              <a:rPr lang="en-US" dirty="0" smtClean="0">
                <a:solidFill>
                  <a:schemeClr val="bg1"/>
                </a:solidFill>
              </a:rPr>
              <a:t>8.2	</a:t>
            </a:r>
            <a:r>
              <a:rPr lang="en-US" dirty="0" smtClean="0"/>
              <a:t>Types of Objections</a:t>
            </a:r>
          </a:p>
        </p:txBody>
      </p:sp>
      <p:pic>
        <p:nvPicPr>
          <p:cNvPr id="6" name="Picture 5" descr="This exhibit is a rectangular shaped box divided into two columns and five rows. &#10;In row 1, column 1 reads no need and column 2 reads buyer has recently purchased or does not see a need for the product category. “I am not interested at this time.”&#10;In row 2, column 1 reads product or service objection and column 2 reads buyer might be afraid of product reliability. “I am not sure the quality of your product meets our needs.” Buyer might be afraid of late deliveries, slow repairs, and etc. “I am happy with my current supplier’s service.” &#10;In row 3, column 1 reads company objection and column 2 reads buyer is intensely loyal to the current supplier. “I am happy with my present supplier.”&#10;In row 4, column 1 reads price is too high and column 2 reads buyer has a limited budget. “We have been buying from another supplier that meets our budget constraints.”&#10;In row 5, column 1 reads time/delaying and column 2 reads buyer needs time to think it over. “Get back with me in a couple of weeks.”&#10;" title="Exhibit 8.2 Types of Objec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755" y="1381557"/>
            <a:ext cx="8034491" cy="5070093"/>
          </a:xfrm>
          <a:prstGeom prst="rect">
            <a:avLst/>
          </a:prstGeom>
        </p:spPr>
      </p:pic>
    </p:spTree>
    <p:extLst>
      <p:ext uri="{BB962C8B-B14F-4D97-AF65-F5344CB8AC3E}">
        <p14:creationId xmlns:p14="http://schemas.microsoft.com/office/powerpoint/2010/main" val="346661916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Negotiating Buyer Resistance - LAARC</a:t>
            </a:r>
            <a:endParaRPr lang="en-IN" dirty="0"/>
          </a:p>
        </p:txBody>
      </p:sp>
      <p:sp>
        <p:nvSpPr>
          <p:cNvPr id="5" name="Freeform 4" descr="The slide has five rectangles with rounded edges arranged one below the other. The first rectangle is labeled listen. An arrow at the bottom-right corner of the rectangle points downward to the next rectangle." title="Negotiating Buyer Resistance - LAARC"/>
          <p:cNvSpPr/>
          <p:nvPr/>
        </p:nvSpPr>
        <p:spPr>
          <a:xfrm>
            <a:off x="643882" y="1676400"/>
            <a:ext cx="6154890" cy="713232"/>
          </a:xfrm>
          <a:custGeom>
            <a:avLst/>
            <a:gdLst>
              <a:gd name="connsiteX0" fmla="*/ 0 w 6154890"/>
              <a:gd name="connsiteY0" fmla="*/ 71323 h 713232"/>
              <a:gd name="connsiteX1" fmla="*/ 71323 w 6154890"/>
              <a:gd name="connsiteY1" fmla="*/ 0 h 713232"/>
              <a:gd name="connsiteX2" fmla="*/ 6083567 w 6154890"/>
              <a:gd name="connsiteY2" fmla="*/ 0 h 713232"/>
              <a:gd name="connsiteX3" fmla="*/ 6154890 w 6154890"/>
              <a:gd name="connsiteY3" fmla="*/ 71323 h 713232"/>
              <a:gd name="connsiteX4" fmla="*/ 6154890 w 6154890"/>
              <a:gd name="connsiteY4" fmla="*/ 641909 h 713232"/>
              <a:gd name="connsiteX5" fmla="*/ 6083567 w 6154890"/>
              <a:gd name="connsiteY5" fmla="*/ 713232 h 713232"/>
              <a:gd name="connsiteX6" fmla="*/ 71323 w 6154890"/>
              <a:gd name="connsiteY6" fmla="*/ 713232 h 713232"/>
              <a:gd name="connsiteX7" fmla="*/ 0 w 6154890"/>
              <a:gd name="connsiteY7" fmla="*/ 641909 h 713232"/>
              <a:gd name="connsiteX8" fmla="*/ 0 w 6154890"/>
              <a:gd name="connsiteY8" fmla="*/ 71323 h 71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4890" h="713232">
                <a:moveTo>
                  <a:pt x="0" y="71323"/>
                </a:moveTo>
                <a:cubicBezTo>
                  <a:pt x="0" y="31932"/>
                  <a:pt x="31932" y="0"/>
                  <a:pt x="71323" y="0"/>
                </a:cubicBezTo>
                <a:lnTo>
                  <a:pt x="6083567" y="0"/>
                </a:lnTo>
                <a:cubicBezTo>
                  <a:pt x="6122958" y="0"/>
                  <a:pt x="6154890" y="31932"/>
                  <a:pt x="6154890" y="71323"/>
                </a:cubicBezTo>
                <a:lnTo>
                  <a:pt x="6154890" y="641909"/>
                </a:lnTo>
                <a:cubicBezTo>
                  <a:pt x="6154890" y="681300"/>
                  <a:pt x="6122958" y="713232"/>
                  <a:pt x="6083567" y="713232"/>
                </a:cubicBezTo>
                <a:lnTo>
                  <a:pt x="71323" y="713232"/>
                </a:lnTo>
                <a:cubicBezTo>
                  <a:pt x="31932" y="713232"/>
                  <a:pt x="0" y="681300"/>
                  <a:pt x="0" y="641909"/>
                </a:cubicBezTo>
                <a:lnTo>
                  <a:pt x="0" y="71323"/>
                </a:lnTo>
                <a:close/>
              </a:path>
            </a:pathLst>
          </a:custGeom>
          <a:ln>
            <a:solidFill>
              <a:srgbClr val="5B8A3C"/>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2330" tIns="112330" rIns="923632" bIns="112330" numCol="1" spcCol="1270" anchor="ctr" anchorCtr="0">
            <a:noAutofit/>
          </a:bodyPr>
          <a:lstStyle/>
          <a:p>
            <a:pPr lvl="0" algn="l" defTabSz="1066800">
              <a:lnSpc>
                <a:spcPct val="90000"/>
              </a:lnSpc>
              <a:spcBef>
                <a:spcPct val="0"/>
              </a:spcBef>
              <a:spcAft>
                <a:spcPct val="35000"/>
              </a:spcAft>
            </a:pPr>
            <a:r>
              <a:rPr lang="en-IN" sz="2400" b="1" kern="1200" dirty="0" smtClean="0"/>
              <a:t>Listen</a:t>
            </a:r>
            <a:endParaRPr lang="en-US" sz="2400" b="1" kern="1200" dirty="0"/>
          </a:p>
        </p:txBody>
      </p:sp>
      <p:sp>
        <p:nvSpPr>
          <p:cNvPr id="6" name="Freeform 5" descr="The second rectangle is labeled acknowledge.  A downward pointing arrow at the bottom-right corner of the rectangle points to the next rectangle." title="Negotiating Buyer Resistance - LAARC"/>
          <p:cNvSpPr/>
          <p:nvPr/>
        </p:nvSpPr>
        <p:spPr>
          <a:xfrm>
            <a:off x="1103500" y="2488692"/>
            <a:ext cx="6154890" cy="713232"/>
          </a:xfrm>
          <a:custGeom>
            <a:avLst/>
            <a:gdLst>
              <a:gd name="connsiteX0" fmla="*/ 0 w 6154890"/>
              <a:gd name="connsiteY0" fmla="*/ 71323 h 713232"/>
              <a:gd name="connsiteX1" fmla="*/ 71323 w 6154890"/>
              <a:gd name="connsiteY1" fmla="*/ 0 h 713232"/>
              <a:gd name="connsiteX2" fmla="*/ 6083567 w 6154890"/>
              <a:gd name="connsiteY2" fmla="*/ 0 h 713232"/>
              <a:gd name="connsiteX3" fmla="*/ 6154890 w 6154890"/>
              <a:gd name="connsiteY3" fmla="*/ 71323 h 713232"/>
              <a:gd name="connsiteX4" fmla="*/ 6154890 w 6154890"/>
              <a:gd name="connsiteY4" fmla="*/ 641909 h 713232"/>
              <a:gd name="connsiteX5" fmla="*/ 6083567 w 6154890"/>
              <a:gd name="connsiteY5" fmla="*/ 713232 h 713232"/>
              <a:gd name="connsiteX6" fmla="*/ 71323 w 6154890"/>
              <a:gd name="connsiteY6" fmla="*/ 713232 h 713232"/>
              <a:gd name="connsiteX7" fmla="*/ 0 w 6154890"/>
              <a:gd name="connsiteY7" fmla="*/ 641909 h 713232"/>
              <a:gd name="connsiteX8" fmla="*/ 0 w 6154890"/>
              <a:gd name="connsiteY8" fmla="*/ 71323 h 71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4890" h="713232">
                <a:moveTo>
                  <a:pt x="0" y="71323"/>
                </a:moveTo>
                <a:cubicBezTo>
                  <a:pt x="0" y="31932"/>
                  <a:pt x="31932" y="0"/>
                  <a:pt x="71323" y="0"/>
                </a:cubicBezTo>
                <a:lnTo>
                  <a:pt x="6083567" y="0"/>
                </a:lnTo>
                <a:cubicBezTo>
                  <a:pt x="6122958" y="0"/>
                  <a:pt x="6154890" y="31932"/>
                  <a:pt x="6154890" y="71323"/>
                </a:cubicBezTo>
                <a:lnTo>
                  <a:pt x="6154890" y="641909"/>
                </a:lnTo>
                <a:cubicBezTo>
                  <a:pt x="6154890" y="681300"/>
                  <a:pt x="6122958" y="713232"/>
                  <a:pt x="6083567" y="713232"/>
                </a:cubicBezTo>
                <a:lnTo>
                  <a:pt x="71323" y="713232"/>
                </a:lnTo>
                <a:cubicBezTo>
                  <a:pt x="31932" y="713232"/>
                  <a:pt x="0" y="681300"/>
                  <a:pt x="0" y="641909"/>
                </a:cubicBezTo>
                <a:lnTo>
                  <a:pt x="0" y="71323"/>
                </a:lnTo>
                <a:close/>
              </a:path>
            </a:pathLst>
          </a:custGeom>
          <a:ln>
            <a:solidFill>
              <a:srgbClr val="5B8A3C"/>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2330" tIns="112330" rIns="1035549" bIns="112331" numCol="1" spcCol="1270" anchor="ctr" anchorCtr="0">
            <a:noAutofit/>
          </a:bodyPr>
          <a:lstStyle/>
          <a:p>
            <a:pPr lvl="0" algn="l" defTabSz="1066800">
              <a:lnSpc>
                <a:spcPct val="90000"/>
              </a:lnSpc>
              <a:spcBef>
                <a:spcPct val="0"/>
              </a:spcBef>
              <a:spcAft>
                <a:spcPct val="35000"/>
              </a:spcAft>
            </a:pPr>
            <a:r>
              <a:rPr lang="en-IN" sz="2400" b="1" kern="1200" dirty="0" smtClean="0"/>
              <a:t>Acknowledge</a:t>
            </a:r>
            <a:endParaRPr lang="en-US" sz="2400" b="1" kern="1200" dirty="0"/>
          </a:p>
        </p:txBody>
      </p:sp>
      <p:sp>
        <p:nvSpPr>
          <p:cNvPr id="7" name="Freeform 6" descr="The third rectangle is labeled assess. A downward pointing arrow at the bottom-right corner of the rectangle points to the next rectangle." title="Negotiating Buyer Resistance - LAARC"/>
          <p:cNvSpPr/>
          <p:nvPr/>
        </p:nvSpPr>
        <p:spPr>
          <a:xfrm>
            <a:off x="1563118" y="3300984"/>
            <a:ext cx="6154890" cy="713232"/>
          </a:xfrm>
          <a:custGeom>
            <a:avLst/>
            <a:gdLst>
              <a:gd name="connsiteX0" fmla="*/ 0 w 6154890"/>
              <a:gd name="connsiteY0" fmla="*/ 71323 h 713232"/>
              <a:gd name="connsiteX1" fmla="*/ 71323 w 6154890"/>
              <a:gd name="connsiteY1" fmla="*/ 0 h 713232"/>
              <a:gd name="connsiteX2" fmla="*/ 6083567 w 6154890"/>
              <a:gd name="connsiteY2" fmla="*/ 0 h 713232"/>
              <a:gd name="connsiteX3" fmla="*/ 6154890 w 6154890"/>
              <a:gd name="connsiteY3" fmla="*/ 71323 h 713232"/>
              <a:gd name="connsiteX4" fmla="*/ 6154890 w 6154890"/>
              <a:gd name="connsiteY4" fmla="*/ 641909 h 713232"/>
              <a:gd name="connsiteX5" fmla="*/ 6083567 w 6154890"/>
              <a:gd name="connsiteY5" fmla="*/ 713232 h 713232"/>
              <a:gd name="connsiteX6" fmla="*/ 71323 w 6154890"/>
              <a:gd name="connsiteY6" fmla="*/ 713232 h 713232"/>
              <a:gd name="connsiteX7" fmla="*/ 0 w 6154890"/>
              <a:gd name="connsiteY7" fmla="*/ 641909 h 713232"/>
              <a:gd name="connsiteX8" fmla="*/ 0 w 6154890"/>
              <a:gd name="connsiteY8" fmla="*/ 71323 h 71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4890" h="713232">
                <a:moveTo>
                  <a:pt x="0" y="71323"/>
                </a:moveTo>
                <a:cubicBezTo>
                  <a:pt x="0" y="31932"/>
                  <a:pt x="31932" y="0"/>
                  <a:pt x="71323" y="0"/>
                </a:cubicBezTo>
                <a:lnTo>
                  <a:pt x="6083567" y="0"/>
                </a:lnTo>
                <a:cubicBezTo>
                  <a:pt x="6122958" y="0"/>
                  <a:pt x="6154890" y="31932"/>
                  <a:pt x="6154890" y="71323"/>
                </a:cubicBezTo>
                <a:lnTo>
                  <a:pt x="6154890" y="641909"/>
                </a:lnTo>
                <a:cubicBezTo>
                  <a:pt x="6154890" y="681300"/>
                  <a:pt x="6122958" y="713232"/>
                  <a:pt x="6083567" y="713232"/>
                </a:cubicBezTo>
                <a:lnTo>
                  <a:pt x="71323" y="713232"/>
                </a:lnTo>
                <a:cubicBezTo>
                  <a:pt x="31932" y="713232"/>
                  <a:pt x="0" y="681300"/>
                  <a:pt x="0" y="641909"/>
                </a:cubicBezTo>
                <a:lnTo>
                  <a:pt x="0" y="71323"/>
                </a:lnTo>
                <a:close/>
              </a:path>
            </a:pathLst>
          </a:custGeom>
          <a:ln>
            <a:solidFill>
              <a:srgbClr val="5B8A3C"/>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2330" tIns="112330" rIns="1035549" bIns="112330" numCol="1" spcCol="1270" anchor="ctr" anchorCtr="0">
            <a:noAutofit/>
          </a:bodyPr>
          <a:lstStyle/>
          <a:p>
            <a:pPr lvl="0" algn="l" defTabSz="1066800">
              <a:lnSpc>
                <a:spcPct val="90000"/>
              </a:lnSpc>
              <a:spcBef>
                <a:spcPct val="0"/>
              </a:spcBef>
              <a:spcAft>
                <a:spcPct val="35000"/>
              </a:spcAft>
            </a:pPr>
            <a:r>
              <a:rPr lang="en-IN" sz="2400" b="1" kern="1200" dirty="0" smtClean="0"/>
              <a:t>Assess</a:t>
            </a:r>
            <a:endParaRPr lang="en-US" sz="2400" b="1" kern="1200" dirty="0"/>
          </a:p>
        </p:txBody>
      </p:sp>
      <p:sp>
        <p:nvSpPr>
          <p:cNvPr id="8" name="Freeform 7" descr="The fourth rectangle is labeled respond. A downward pointing arrow at the bottom-right corner of the rectangle points to the next rectangle." title="Negotiating Buyer Resistance - LAARC"/>
          <p:cNvSpPr/>
          <p:nvPr/>
        </p:nvSpPr>
        <p:spPr>
          <a:xfrm>
            <a:off x="2022737" y="4113276"/>
            <a:ext cx="6154890" cy="713232"/>
          </a:xfrm>
          <a:custGeom>
            <a:avLst/>
            <a:gdLst>
              <a:gd name="connsiteX0" fmla="*/ 0 w 6154890"/>
              <a:gd name="connsiteY0" fmla="*/ 71323 h 713232"/>
              <a:gd name="connsiteX1" fmla="*/ 71323 w 6154890"/>
              <a:gd name="connsiteY1" fmla="*/ 0 h 713232"/>
              <a:gd name="connsiteX2" fmla="*/ 6083567 w 6154890"/>
              <a:gd name="connsiteY2" fmla="*/ 0 h 713232"/>
              <a:gd name="connsiteX3" fmla="*/ 6154890 w 6154890"/>
              <a:gd name="connsiteY3" fmla="*/ 71323 h 713232"/>
              <a:gd name="connsiteX4" fmla="*/ 6154890 w 6154890"/>
              <a:gd name="connsiteY4" fmla="*/ 641909 h 713232"/>
              <a:gd name="connsiteX5" fmla="*/ 6083567 w 6154890"/>
              <a:gd name="connsiteY5" fmla="*/ 713232 h 713232"/>
              <a:gd name="connsiteX6" fmla="*/ 71323 w 6154890"/>
              <a:gd name="connsiteY6" fmla="*/ 713232 h 713232"/>
              <a:gd name="connsiteX7" fmla="*/ 0 w 6154890"/>
              <a:gd name="connsiteY7" fmla="*/ 641909 h 713232"/>
              <a:gd name="connsiteX8" fmla="*/ 0 w 6154890"/>
              <a:gd name="connsiteY8" fmla="*/ 71323 h 71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4890" h="713232">
                <a:moveTo>
                  <a:pt x="0" y="71323"/>
                </a:moveTo>
                <a:cubicBezTo>
                  <a:pt x="0" y="31932"/>
                  <a:pt x="31932" y="0"/>
                  <a:pt x="71323" y="0"/>
                </a:cubicBezTo>
                <a:lnTo>
                  <a:pt x="6083567" y="0"/>
                </a:lnTo>
                <a:cubicBezTo>
                  <a:pt x="6122958" y="0"/>
                  <a:pt x="6154890" y="31932"/>
                  <a:pt x="6154890" y="71323"/>
                </a:cubicBezTo>
                <a:lnTo>
                  <a:pt x="6154890" y="641909"/>
                </a:lnTo>
                <a:cubicBezTo>
                  <a:pt x="6154890" y="681300"/>
                  <a:pt x="6122958" y="713232"/>
                  <a:pt x="6083567" y="713232"/>
                </a:cubicBezTo>
                <a:lnTo>
                  <a:pt x="71323" y="713232"/>
                </a:lnTo>
                <a:cubicBezTo>
                  <a:pt x="31932" y="713232"/>
                  <a:pt x="0" y="681300"/>
                  <a:pt x="0" y="641909"/>
                </a:cubicBezTo>
                <a:lnTo>
                  <a:pt x="0" y="71323"/>
                </a:lnTo>
                <a:close/>
              </a:path>
            </a:pathLst>
          </a:custGeom>
          <a:ln>
            <a:solidFill>
              <a:srgbClr val="5B8A3C"/>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2330" tIns="112330" rIns="1035549" bIns="112330" numCol="1" spcCol="1270" anchor="ctr" anchorCtr="0">
            <a:noAutofit/>
          </a:bodyPr>
          <a:lstStyle/>
          <a:p>
            <a:pPr lvl="0" algn="l" defTabSz="1066800">
              <a:lnSpc>
                <a:spcPct val="90000"/>
              </a:lnSpc>
              <a:spcBef>
                <a:spcPct val="0"/>
              </a:spcBef>
              <a:spcAft>
                <a:spcPct val="35000"/>
              </a:spcAft>
            </a:pPr>
            <a:r>
              <a:rPr lang="en-IN" sz="2400" b="1" kern="1200" dirty="0" smtClean="0"/>
              <a:t>Respond</a:t>
            </a:r>
            <a:endParaRPr lang="en-US" sz="2400" b="1" kern="1200" dirty="0"/>
          </a:p>
        </p:txBody>
      </p:sp>
      <p:sp>
        <p:nvSpPr>
          <p:cNvPr id="9" name="Freeform 8" descr="The fifth rectangle is labeled confirm. &#10;" title="Negotiating Buyer Resistance - LAARC"/>
          <p:cNvSpPr/>
          <p:nvPr/>
        </p:nvSpPr>
        <p:spPr>
          <a:xfrm>
            <a:off x="2482355" y="4925568"/>
            <a:ext cx="6154890" cy="713232"/>
          </a:xfrm>
          <a:custGeom>
            <a:avLst/>
            <a:gdLst>
              <a:gd name="connsiteX0" fmla="*/ 0 w 6154890"/>
              <a:gd name="connsiteY0" fmla="*/ 71323 h 713232"/>
              <a:gd name="connsiteX1" fmla="*/ 71323 w 6154890"/>
              <a:gd name="connsiteY1" fmla="*/ 0 h 713232"/>
              <a:gd name="connsiteX2" fmla="*/ 6083567 w 6154890"/>
              <a:gd name="connsiteY2" fmla="*/ 0 h 713232"/>
              <a:gd name="connsiteX3" fmla="*/ 6154890 w 6154890"/>
              <a:gd name="connsiteY3" fmla="*/ 71323 h 713232"/>
              <a:gd name="connsiteX4" fmla="*/ 6154890 w 6154890"/>
              <a:gd name="connsiteY4" fmla="*/ 641909 h 713232"/>
              <a:gd name="connsiteX5" fmla="*/ 6083567 w 6154890"/>
              <a:gd name="connsiteY5" fmla="*/ 713232 h 713232"/>
              <a:gd name="connsiteX6" fmla="*/ 71323 w 6154890"/>
              <a:gd name="connsiteY6" fmla="*/ 713232 h 713232"/>
              <a:gd name="connsiteX7" fmla="*/ 0 w 6154890"/>
              <a:gd name="connsiteY7" fmla="*/ 641909 h 713232"/>
              <a:gd name="connsiteX8" fmla="*/ 0 w 6154890"/>
              <a:gd name="connsiteY8" fmla="*/ 71323 h 71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4890" h="713232">
                <a:moveTo>
                  <a:pt x="0" y="71323"/>
                </a:moveTo>
                <a:cubicBezTo>
                  <a:pt x="0" y="31932"/>
                  <a:pt x="31932" y="0"/>
                  <a:pt x="71323" y="0"/>
                </a:cubicBezTo>
                <a:lnTo>
                  <a:pt x="6083567" y="0"/>
                </a:lnTo>
                <a:cubicBezTo>
                  <a:pt x="6122958" y="0"/>
                  <a:pt x="6154890" y="31932"/>
                  <a:pt x="6154890" y="71323"/>
                </a:cubicBezTo>
                <a:lnTo>
                  <a:pt x="6154890" y="641909"/>
                </a:lnTo>
                <a:cubicBezTo>
                  <a:pt x="6154890" y="681300"/>
                  <a:pt x="6122958" y="713232"/>
                  <a:pt x="6083567" y="713232"/>
                </a:cubicBezTo>
                <a:lnTo>
                  <a:pt x="71323" y="713232"/>
                </a:lnTo>
                <a:cubicBezTo>
                  <a:pt x="31932" y="713232"/>
                  <a:pt x="0" y="681300"/>
                  <a:pt x="0" y="641909"/>
                </a:cubicBezTo>
                <a:lnTo>
                  <a:pt x="0" y="71323"/>
                </a:lnTo>
                <a:close/>
              </a:path>
            </a:pathLst>
          </a:custGeom>
          <a:ln>
            <a:solidFill>
              <a:srgbClr val="5B8A3C"/>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2330" tIns="112330" rIns="1035549" bIns="112331" numCol="1" spcCol="1270" anchor="ctr" anchorCtr="0">
            <a:noAutofit/>
          </a:bodyPr>
          <a:lstStyle/>
          <a:p>
            <a:pPr lvl="0" algn="l" defTabSz="1066800">
              <a:lnSpc>
                <a:spcPct val="90000"/>
              </a:lnSpc>
              <a:spcBef>
                <a:spcPct val="0"/>
              </a:spcBef>
              <a:spcAft>
                <a:spcPct val="35000"/>
              </a:spcAft>
            </a:pPr>
            <a:r>
              <a:rPr lang="en-IN" sz="2400" b="1" kern="1200" dirty="0" smtClean="0"/>
              <a:t>Confirm</a:t>
            </a:r>
            <a:endParaRPr lang="en-US" sz="2400" b="1" kern="1200" dirty="0"/>
          </a:p>
        </p:txBody>
      </p:sp>
      <p:sp>
        <p:nvSpPr>
          <p:cNvPr id="10" name="Freeform 9" descr="The slide has five rectangles with rounded edges arranged one below the other. The first rectangle is labeled listen. A downward pointing arrow at the bottom-right corner of the rectangle points to the next rectangle." title="Negotiating Buyer Resistance - LAARC"/>
          <p:cNvSpPr/>
          <p:nvPr/>
        </p:nvSpPr>
        <p:spPr>
          <a:xfrm>
            <a:off x="6335171" y="2197455"/>
            <a:ext cx="463600" cy="463600"/>
          </a:xfrm>
          <a:custGeom>
            <a:avLst/>
            <a:gdLst>
              <a:gd name="connsiteX0" fmla="*/ 0 w 463600"/>
              <a:gd name="connsiteY0" fmla="*/ 254980 h 463600"/>
              <a:gd name="connsiteX1" fmla="*/ 104310 w 463600"/>
              <a:gd name="connsiteY1" fmla="*/ 254980 h 463600"/>
              <a:gd name="connsiteX2" fmla="*/ 104310 w 463600"/>
              <a:gd name="connsiteY2" fmla="*/ 0 h 463600"/>
              <a:gd name="connsiteX3" fmla="*/ 359290 w 463600"/>
              <a:gd name="connsiteY3" fmla="*/ 0 h 463600"/>
              <a:gd name="connsiteX4" fmla="*/ 359290 w 463600"/>
              <a:gd name="connsiteY4" fmla="*/ 254980 h 463600"/>
              <a:gd name="connsiteX5" fmla="*/ 463600 w 463600"/>
              <a:gd name="connsiteY5" fmla="*/ 254980 h 463600"/>
              <a:gd name="connsiteX6" fmla="*/ 231800 w 463600"/>
              <a:gd name="connsiteY6" fmla="*/ 463600 h 463600"/>
              <a:gd name="connsiteX7" fmla="*/ 0 w 463600"/>
              <a:gd name="connsiteY7" fmla="*/ 254980 h 4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600" h="463600">
                <a:moveTo>
                  <a:pt x="0" y="254980"/>
                </a:moveTo>
                <a:lnTo>
                  <a:pt x="104310" y="254980"/>
                </a:lnTo>
                <a:lnTo>
                  <a:pt x="104310" y="0"/>
                </a:lnTo>
                <a:lnTo>
                  <a:pt x="359290" y="0"/>
                </a:lnTo>
                <a:lnTo>
                  <a:pt x="359290" y="254980"/>
                </a:lnTo>
                <a:lnTo>
                  <a:pt x="463600" y="254980"/>
                </a:lnTo>
                <a:lnTo>
                  <a:pt x="231800" y="463600"/>
                </a:lnTo>
                <a:lnTo>
                  <a:pt x="0" y="254980"/>
                </a:lnTo>
                <a:close/>
              </a:path>
            </a:pathLst>
          </a:custGeom>
          <a:ln>
            <a:solidFill>
              <a:srgbClr val="5B8A3C"/>
            </a:solidFill>
          </a:ln>
        </p:spPr>
        <p:style>
          <a:lnRef idx="2">
            <a:schemeClr val="accent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0980" tIns="26670" rIns="130980" bIns="141411" numCol="1" spcCol="1270" anchor="ctr" anchorCtr="0">
            <a:noAutofit/>
          </a:bodyPr>
          <a:lstStyle/>
          <a:p>
            <a:pPr lvl="0" algn="ctr" defTabSz="933450">
              <a:lnSpc>
                <a:spcPct val="90000"/>
              </a:lnSpc>
              <a:spcBef>
                <a:spcPct val="0"/>
              </a:spcBef>
              <a:spcAft>
                <a:spcPct val="35000"/>
              </a:spcAft>
            </a:pPr>
            <a:endParaRPr lang="en-US" sz="2100" kern="1200"/>
          </a:p>
        </p:txBody>
      </p:sp>
      <p:sp>
        <p:nvSpPr>
          <p:cNvPr id="11" name="Freeform 10" descr="The second rectangle is labeled acknowledge.  A downward pointing arrow at the bottom-right corner of the rectangle points to the next rectangle." title="Negotiating Buyer Resistance - LAARC"/>
          <p:cNvSpPr/>
          <p:nvPr/>
        </p:nvSpPr>
        <p:spPr>
          <a:xfrm>
            <a:off x="6794789" y="3009747"/>
            <a:ext cx="463600" cy="463600"/>
          </a:xfrm>
          <a:custGeom>
            <a:avLst/>
            <a:gdLst>
              <a:gd name="connsiteX0" fmla="*/ 0 w 463600"/>
              <a:gd name="connsiteY0" fmla="*/ 254980 h 463600"/>
              <a:gd name="connsiteX1" fmla="*/ 104310 w 463600"/>
              <a:gd name="connsiteY1" fmla="*/ 254980 h 463600"/>
              <a:gd name="connsiteX2" fmla="*/ 104310 w 463600"/>
              <a:gd name="connsiteY2" fmla="*/ 0 h 463600"/>
              <a:gd name="connsiteX3" fmla="*/ 359290 w 463600"/>
              <a:gd name="connsiteY3" fmla="*/ 0 h 463600"/>
              <a:gd name="connsiteX4" fmla="*/ 359290 w 463600"/>
              <a:gd name="connsiteY4" fmla="*/ 254980 h 463600"/>
              <a:gd name="connsiteX5" fmla="*/ 463600 w 463600"/>
              <a:gd name="connsiteY5" fmla="*/ 254980 h 463600"/>
              <a:gd name="connsiteX6" fmla="*/ 231800 w 463600"/>
              <a:gd name="connsiteY6" fmla="*/ 463600 h 463600"/>
              <a:gd name="connsiteX7" fmla="*/ 0 w 463600"/>
              <a:gd name="connsiteY7" fmla="*/ 254980 h 4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600" h="463600">
                <a:moveTo>
                  <a:pt x="0" y="254980"/>
                </a:moveTo>
                <a:lnTo>
                  <a:pt x="104310" y="254980"/>
                </a:lnTo>
                <a:lnTo>
                  <a:pt x="104310" y="0"/>
                </a:lnTo>
                <a:lnTo>
                  <a:pt x="359290" y="0"/>
                </a:lnTo>
                <a:lnTo>
                  <a:pt x="359290" y="254980"/>
                </a:lnTo>
                <a:lnTo>
                  <a:pt x="463600" y="254980"/>
                </a:lnTo>
                <a:lnTo>
                  <a:pt x="231800" y="463600"/>
                </a:lnTo>
                <a:lnTo>
                  <a:pt x="0" y="254980"/>
                </a:lnTo>
                <a:close/>
              </a:path>
            </a:pathLst>
          </a:custGeom>
          <a:ln>
            <a:solidFill>
              <a:srgbClr val="5B8A3C"/>
            </a:solidFill>
          </a:ln>
        </p:spPr>
        <p:style>
          <a:lnRef idx="2">
            <a:schemeClr val="accent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0980" tIns="26670" rIns="130980" bIns="141411" numCol="1" spcCol="1270" anchor="ctr" anchorCtr="0">
            <a:noAutofit/>
          </a:bodyPr>
          <a:lstStyle/>
          <a:p>
            <a:pPr lvl="0" algn="ctr" defTabSz="933450">
              <a:lnSpc>
                <a:spcPct val="90000"/>
              </a:lnSpc>
              <a:spcBef>
                <a:spcPct val="0"/>
              </a:spcBef>
              <a:spcAft>
                <a:spcPct val="35000"/>
              </a:spcAft>
            </a:pPr>
            <a:endParaRPr lang="en-US" sz="2100" kern="1200"/>
          </a:p>
        </p:txBody>
      </p:sp>
      <p:sp>
        <p:nvSpPr>
          <p:cNvPr id="12" name="Freeform 11" descr="The third rectangle is labeled assess. A downward pointing arrow at the bottom-right corner of the rectangle points to the next rectangle." title="Negotiating Buyer Resistance - LAARC"/>
          <p:cNvSpPr/>
          <p:nvPr/>
        </p:nvSpPr>
        <p:spPr>
          <a:xfrm>
            <a:off x="7254408" y="3810152"/>
            <a:ext cx="463600" cy="463600"/>
          </a:xfrm>
          <a:custGeom>
            <a:avLst/>
            <a:gdLst>
              <a:gd name="connsiteX0" fmla="*/ 0 w 463600"/>
              <a:gd name="connsiteY0" fmla="*/ 254980 h 463600"/>
              <a:gd name="connsiteX1" fmla="*/ 104310 w 463600"/>
              <a:gd name="connsiteY1" fmla="*/ 254980 h 463600"/>
              <a:gd name="connsiteX2" fmla="*/ 104310 w 463600"/>
              <a:gd name="connsiteY2" fmla="*/ 0 h 463600"/>
              <a:gd name="connsiteX3" fmla="*/ 359290 w 463600"/>
              <a:gd name="connsiteY3" fmla="*/ 0 h 463600"/>
              <a:gd name="connsiteX4" fmla="*/ 359290 w 463600"/>
              <a:gd name="connsiteY4" fmla="*/ 254980 h 463600"/>
              <a:gd name="connsiteX5" fmla="*/ 463600 w 463600"/>
              <a:gd name="connsiteY5" fmla="*/ 254980 h 463600"/>
              <a:gd name="connsiteX6" fmla="*/ 231800 w 463600"/>
              <a:gd name="connsiteY6" fmla="*/ 463600 h 463600"/>
              <a:gd name="connsiteX7" fmla="*/ 0 w 463600"/>
              <a:gd name="connsiteY7" fmla="*/ 254980 h 4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600" h="463600">
                <a:moveTo>
                  <a:pt x="0" y="254980"/>
                </a:moveTo>
                <a:lnTo>
                  <a:pt x="104310" y="254980"/>
                </a:lnTo>
                <a:lnTo>
                  <a:pt x="104310" y="0"/>
                </a:lnTo>
                <a:lnTo>
                  <a:pt x="359290" y="0"/>
                </a:lnTo>
                <a:lnTo>
                  <a:pt x="359290" y="254980"/>
                </a:lnTo>
                <a:lnTo>
                  <a:pt x="463600" y="254980"/>
                </a:lnTo>
                <a:lnTo>
                  <a:pt x="231800" y="463600"/>
                </a:lnTo>
                <a:lnTo>
                  <a:pt x="0" y="254980"/>
                </a:lnTo>
                <a:close/>
              </a:path>
            </a:pathLst>
          </a:custGeom>
          <a:ln>
            <a:solidFill>
              <a:srgbClr val="5B8A3C"/>
            </a:solidFill>
          </a:ln>
        </p:spPr>
        <p:style>
          <a:lnRef idx="2">
            <a:schemeClr val="accent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0980" tIns="26670" rIns="130980" bIns="141411" numCol="1" spcCol="1270" anchor="ctr" anchorCtr="0">
            <a:noAutofit/>
          </a:bodyPr>
          <a:lstStyle/>
          <a:p>
            <a:pPr lvl="0" algn="ctr" defTabSz="933450">
              <a:lnSpc>
                <a:spcPct val="90000"/>
              </a:lnSpc>
              <a:spcBef>
                <a:spcPct val="0"/>
              </a:spcBef>
              <a:spcAft>
                <a:spcPct val="35000"/>
              </a:spcAft>
            </a:pPr>
            <a:endParaRPr lang="en-US" sz="2100" kern="1200"/>
          </a:p>
        </p:txBody>
      </p:sp>
      <p:sp>
        <p:nvSpPr>
          <p:cNvPr id="13" name="Freeform 12" descr="The third rectangle is labeled assess. A downward pointing arrow at the bottom-right corner of the rectangle points to the next rectangle." title="Negotiating Buyer Resistance - LAARC"/>
          <p:cNvSpPr/>
          <p:nvPr/>
        </p:nvSpPr>
        <p:spPr>
          <a:xfrm>
            <a:off x="7714026" y="4630369"/>
            <a:ext cx="463600" cy="463600"/>
          </a:xfrm>
          <a:custGeom>
            <a:avLst/>
            <a:gdLst>
              <a:gd name="connsiteX0" fmla="*/ 0 w 463600"/>
              <a:gd name="connsiteY0" fmla="*/ 254980 h 463600"/>
              <a:gd name="connsiteX1" fmla="*/ 104310 w 463600"/>
              <a:gd name="connsiteY1" fmla="*/ 254980 h 463600"/>
              <a:gd name="connsiteX2" fmla="*/ 104310 w 463600"/>
              <a:gd name="connsiteY2" fmla="*/ 0 h 463600"/>
              <a:gd name="connsiteX3" fmla="*/ 359290 w 463600"/>
              <a:gd name="connsiteY3" fmla="*/ 0 h 463600"/>
              <a:gd name="connsiteX4" fmla="*/ 359290 w 463600"/>
              <a:gd name="connsiteY4" fmla="*/ 254980 h 463600"/>
              <a:gd name="connsiteX5" fmla="*/ 463600 w 463600"/>
              <a:gd name="connsiteY5" fmla="*/ 254980 h 463600"/>
              <a:gd name="connsiteX6" fmla="*/ 231800 w 463600"/>
              <a:gd name="connsiteY6" fmla="*/ 463600 h 463600"/>
              <a:gd name="connsiteX7" fmla="*/ 0 w 463600"/>
              <a:gd name="connsiteY7" fmla="*/ 254980 h 4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600" h="463600">
                <a:moveTo>
                  <a:pt x="0" y="254980"/>
                </a:moveTo>
                <a:lnTo>
                  <a:pt x="104310" y="254980"/>
                </a:lnTo>
                <a:lnTo>
                  <a:pt x="104310" y="0"/>
                </a:lnTo>
                <a:lnTo>
                  <a:pt x="359290" y="0"/>
                </a:lnTo>
                <a:lnTo>
                  <a:pt x="359290" y="254980"/>
                </a:lnTo>
                <a:lnTo>
                  <a:pt x="463600" y="254980"/>
                </a:lnTo>
                <a:lnTo>
                  <a:pt x="231800" y="463600"/>
                </a:lnTo>
                <a:lnTo>
                  <a:pt x="0" y="254980"/>
                </a:lnTo>
                <a:close/>
              </a:path>
            </a:pathLst>
          </a:custGeom>
          <a:ln>
            <a:solidFill>
              <a:srgbClr val="5B8A3C"/>
            </a:solidFill>
          </a:ln>
        </p:spPr>
        <p:style>
          <a:lnRef idx="2">
            <a:schemeClr val="accent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0980" tIns="26670" rIns="130980" bIns="141411" numCol="1" spcCol="1270" anchor="ctr" anchorCtr="0">
            <a:noAutofit/>
          </a:bodyPr>
          <a:lstStyle/>
          <a:p>
            <a:pPr lvl="0" algn="ctr" defTabSz="933450">
              <a:lnSpc>
                <a:spcPct val="90000"/>
              </a:lnSpc>
              <a:spcBef>
                <a:spcPct val="0"/>
              </a:spcBef>
              <a:spcAft>
                <a:spcPct val="35000"/>
              </a:spcAft>
            </a:pPr>
            <a:endParaRPr lang="en-US" sz="2100" kern="1200"/>
          </a:p>
        </p:txBody>
      </p:sp>
    </p:spTree>
    <p:extLst>
      <p:ext uri="{BB962C8B-B14F-4D97-AF65-F5344CB8AC3E}">
        <p14:creationId xmlns:p14="http://schemas.microsoft.com/office/powerpoint/2010/main" val="405477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solidFill>
                  <a:schemeClr val="bg1"/>
                </a:solidFill>
              </a:rPr>
              <a:t>8.8	</a:t>
            </a:r>
            <a:r>
              <a:rPr lang="en-IN" dirty="0" smtClean="0"/>
              <a:t>Techniques to Answer Sales Resistance</a:t>
            </a:r>
            <a:endParaRPr lang="en-IN" dirty="0"/>
          </a:p>
        </p:txBody>
      </p:sp>
      <p:pic>
        <p:nvPicPr>
          <p:cNvPr id="2" name="Picture 1" descr="The table has 3 columns and 6 rows. The first column is titled technique, the second column is titled how it works, and the third column is titled example. &#10;&#10;In row 1, column 1 reads forestalling, column 2 reads take care of the objection before the prospect brings it up, and column 3 reads many of my customers have had a concern going into my presentation that we do not have a warranty program. Let me put this to rest that we have one-, three-, and five-year warranty programs that match our competitors. I hope this answers your concern.&#10;&#10;In row 2, column 1 reads direct denial, column 2 reads give a rather harsh response that the prospect is wrong, and column 3 reads you have heard incorrectly. We are not raising prices.&#10;&#10;In row 3, column 1 reads indirect denial, column 2 reads soften the blow when correcting a prospect’s information, and column 3 reads we have heard that rumor, too—even some of our best customers asked us about it. Our senior management team has guaranteed us our prices will hold firm through the rest of the year.&#10;&#10;In row 4, column 1 reads translation or boomerang, column 2 reads turn a reason not to buy into a reason to buy, and column 3 reads as follows:&#10;Buyer: Your company is too small to meet our needs. &#10;Salesperson: That is just the reason you want to do business with us. Because we are smaller, you will get the individual attention you said you wanted.&#10;&#10;In row 5, column 1 reads compensation, column 2 reads counterbalance the objection with an offsetting benefit, and column 3 reads yes, our price is higher, but you are going to get the quality you said that you needed to keep your customers happy.&#10;&#10;In row 6, column 1 reads questioning or assessing, column 2 reads ask the buyer assessment questions to gain a better understanding of what they are objecting to, and column 3 reads your concern is price. Can you please tell me who you are comparing us with, and does their quote include any service agreement?&#10;" title="Exhibit 8.8 Techniques to Answer Sales Resistance"/>
          <p:cNvPicPr>
            <a:picLocks noChangeAspect="1"/>
          </p:cNvPicPr>
          <p:nvPr/>
        </p:nvPicPr>
        <p:blipFill rotWithShape="1">
          <a:blip r:embed="rId3" cstate="print">
            <a:extLst>
              <a:ext uri="{28A0092B-C50C-407E-A947-70E740481C1C}">
                <a14:useLocalDpi xmlns:a14="http://schemas.microsoft.com/office/drawing/2010/main" val="0"/>
              </a:ext>
            </a:extLst>
          </a:blip>
          <a:srcRect b="43946"/>
          <a:stretch/>
        </p:blipFill>
        <p:spPr>
          <a:xfrm>
            <a:off x="808311" y="1290788"/>
            <a:ext cx="7527376" cy="5130097"/>
          </a:xfrm>
          <a:prstGeom prst="rect">
            <a:avLst/>
          </a:prstGeom>
        </p:spPr>
      </p:pic>
    </p:spTree>
    <p:extLst>
      <p:ext uri="{BB962C8B-B14F-4D97-AF65-F5344CB8AC3E}">
        <p14:creationId xmlns:p14="http://schemas.microsoft.com/office/powerpoint/2010/main" val="4109668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bg1"/>
                </a:solidFill>
              </a:rPr>
              <a:t>8.8	</a:t>
            </a:r>
            <a:r>
              <a:rPr lang="en-IN" dirty="0" smtClean="0"/>
              <a:t>Techniques </a:t>
            </a:r>
            <a:r>
              <a:rPr lang="en-IN" dirty="0"/>
              <a:t>to Answer Sales </a:t>
            </a:r>
            <a:r>
              <a:rPr lang="en-IN" dirty="0" smtClean="0"/>
              <a:t>Resistance </a:t>
            </a:r>
            <a:r>
              <a:rPr lang="en-IN" sz="2000" b="0" dirty="0" smtClean="0"/>
              <a:t>(continued)</a:t>
            </a:r>
            <a:endParaRPr lang="en-IN" sz="2000" b="0" dirty="0"/>
          </a:p>
        </p:txBody>
      </p:sp>
      <p:pic>
        <p:nvPicPr>
          <p:cNvPr id="3" name="Picture 2" descr="The table has 3 columns and 4 rows. Row 1 contains column headers. The first column is titled technique, the second column is titled how it works, and the third column is titled example. &#10;&#10;In row 1, column 1 reads third-party reinforcement, column 2 reads use the opinion or data from a third-party source to help overcome the objection, and column 3 reads Bill Middleton from dial electronics had the same concern going in. Let me tell you why he is comfortable with our proposal . . .&#10;&#10;In row 2, column 1 reads feel-felt-found, column 2 reads salesperson relates that others actually found their initial opinions to be unfounded, and column 3 reads as follows:&#10;Buyer: I do not think my customers will want to buy a product with all those features. We generally sell scaled-down models. &#10;Salesperson: I can certainly see how you feel. Lisa Richardson down the road in Louisville felt the same way when I first proposed that she go with these models. However, after she agreed to display them in the front of her store, she found that her customers started buying the models with more features—and that, in turn, provided her with larger margins. In fact, she called me less than a week later to order more!&#10;&#10;In row 3, column 1 reads coming-to-that, column 2 reads the salesperson tells the buyer that he or she will be covering the objection later in his or her presentation, and column 3 reads as follows:&#10;Buyer: I have some concerns about your delivery dates.&#10;Salesperson: I am glad you brought that up. Before fully discussing our delivery, I want to go over the features that you said were important to you that will help you better understand our product. Is that okay?&#10;&#10;" title="Exhibit 8.8 Techniques to Answer Sales Resistance (continu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28" y="1676400"/>
            <a:ext cx="8277944" cy="4760657"/>
          </a:xfrm>
          <a:prstGeom prst="rect">
            <a:avLst/>
          </a:prstGeom>
        </p:spPr>
      </p:pic>
    </p:spTree>
    <p:extLst>
      <p:ext uri="{BB962C8B-B14F-4D97-AF65-F5344CB8AC3E}">
        <p14:creationId xmlns:p14="http://schemas.microsoft.com/office/powerpoint/2010/main" val="1962954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p:txBody>
          <a:bodyPr/>
          <a:lstStyle/>
          <a:p>
            <a:pPr eaLnBrk="1" hangingPunct="1">
              <a:defRPr/>
            </a:pPr>
            <a:r>
              <a:rPr lang="en-US" dirty="0" smtClean="0"/>
              <a:t>Securing Commitment and Closing</a:t>
            </a:r>
          </a:p>
        </p:txBody>
      </p:sp>
      <p:sp>
        <p:nvSpPr>
          <p:cNvPr id="4" name="Content Placeholder 3"/>
          <p:cNvSpPr>
            <a:spLocks noGrp="1"/>
          </p:cNvSpPr>
          <p:nvPr>
            <p:ph idx="1"/>
          </p:nvPr>
        </p:nvSpPr>
        <p:spPr/>
        <p:txBody>
          <a:bodyPr/>
          <a:lstStyle/>
          <a:p>
            <a:r>
              <a:rPr lang="en-US" dirty="0" smtClean="0"/>
              <a:t>Salesperson should allow the prospect to make a rational choice by giving him/her enough mental space</a:t>
            </a:r>
          </a:p>
          <a:p>
            <a:r>
              <a:rPr lang="en-US" b="1" dirty="0" smtClean="0"/>
              <a:t>Commitment signals</a:t>
            </a:r>
            <a:r>
              <a:rPr lang="en-US" dirty="0" smtClean="0"/>
              <a:t>: </a:t>
            </a:r>
            <a:r>
              <a:rPr lang="en-IN" dirty="0"/>
              <a:t>Favorable statements </a:t>
            </a:r>
            <a:r>
              <a:rPr lang="en-IN" dirty="0" smtClean="0"/>
              <a:t>a buyer </a:t>
            </a:r>
            <a:r>
              <a:rPr lang="en-IN" dirty="0"/>
              <a:t>makes during a </a:t>
            </a:r>
            <a:r>
              <a:rPr lang="en-IN" dirty="0" smtClean="0"/>
              <a:t>sales presentation </a:t>
            </a:r>
            <a:r>
              <a:rPr lang="en-IN" dirty="0"/>
              <a:t>that </a:t>
            </a:r>
            <a:r>
              <a:rPr lang="en-IN" dirty="0" smtClean="0"/>
              <a:t>signals buyer commitment</a:t>
            </a:r>
            <a:r>
              <a:rPr lang="en-US" dirty="0" smtClean="0"/>
              <a:t> </a:t>
            </a:r>
          </a:p>
          <a:p>
            <a:pPr lvl="1"/>
            <a:r>
              <a:rPr lang="en-US" dirty="0" smtClean="0"/>
              <a:t>May be determined through the use of trial commitments</a:t>
            </a:r>
          </a:p>
          <a:p>
            <a:pPr lvl="2"/>
            <a:r>
              <a:rPr lang="en-US" b="1" dirty="0" smtClean="0"/>
              <a:t>Trial commitment</a:t>
            </a:r>
            <a:r>
              <a:rPr lang="en-US" dirty="0" smtClean="0"/>
              <a:t>: Determines the attitude </a:t>
            </a:r>
            <a:r>
              <a:rPr lang="en-US" dirty="0"/>
              <a:t>of </a:t>
            </a:r>
            <a:r>
              <a:rPr lang="en-US" dirty="0" smtClean="0"/>
              <a:t>the </a:t>
            </a:r>
            <a:r>
              <a:rPr lang="en-US" dirty="0"/>
              <a:t>buyer </a:t>
            </a:r>
            <a:r>
              <a:rPr lang="en-US" dirty="0" smtClean="0"/>
              <a:t>toward a </a:t>
            </a:r>
            <a:r>
              <a:rPr lang="en-US" dirty="0"/>
              <a:t>particular feature or benefit</a:t>
            </a:r>
          </a:p>
          <a:p>
            <a:endParaRPr lang="en-IN" dirty="0"/>
          </a:p>
        </p:txBody>
      </p:sp>
    </p:spTree>
    <p:extLst>
      <p:ext uri="{BB962C8B-B14F-4D97-AF65-F5344CB8AC3E}">
        <p14:creationId xmlns:p14="http://schemas.microsoft.com/office/powerpoint/2010/main" val="75457461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785</TotalTime>
  <Words>263</Words>
  <Application>Microsoft Office PowerPoint</Application>
  <PresentationFormat>On-screen Show (4:3)</PresentationFormat>
  <Paragraphs>85</Paragraphs>
  <Slides>17</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ＭＳ Ｐゴシック</vt:lpstr>
      <vt:lpstr>Arial</vt:lpstr>
      <vt:lpstr>Arial Narrow</vt:lpstr>
      <vt:lpstr>Calibri</vt:lpstr>
      <vt:lpstr>Constantia</vt:lpstr>
      <vt:lpstr>DINPro-CondBlack</vt:lpstr>
      <vt:lpstr>DINPro-CondMedium</vt:lpstr>
      <vt:lpstr>Franklin Gothic Medium</vt:lpstr>
      <vt:lpstr>Lucida Grande</vt:lpstr>
      <vt:lpstr>Rockwell</vt:lpstr>
      <vt:lpstr>Wingdings</vt:lpstr>
      <vt:lpstr>Office Theme</vt:lpstr>
      <vt:lpstr>Addressing Concerns and Earning Commitment</vt:lpstr>
      <vt:lpstr>Learning Objectives</vt:lpstr>
      <vt:lpstr>Sales Resistance</vt:lpstr>
      <vt:lpstr>8.1 Why Prospects Raise Objections and Strategies for Dealing with Them</vt:lpstr>
      <vt:lpstr>8.2 Types of Objections</vt:lpstr>
      <vt:lpstr>Negotiating Buyer Resistance - LAARC</vt:lpstr>
      <vt:lpstr>8.8 Techniques to Answer Sales Resistance</vt:lpstr>
      <vt:lpstr>8.8 Techniques to Answer Sales Resistance (continued)</vt:lpstr>
      <vt:lpstr>Securing Commitment and Closing</vt:lpstr>
      <vt:lpstr>8.10 Favorable Buying Signals</vt:lpstr>
      <vt:lpstr>8.12 Techniques to Earn Commitment </vt:lpstr>
      <vt:lpstr>8.13 Traditional Commitment Method</vt:lpstr>
      <vt:lpstr>Ethical Dilemma</vt:lpstr>
      <vt:lpstr>Key Terms</vt:lpstr>
      <vt:lpstr>Key Terms (continued 1)</vt:lpstr>
      <vt:lpstr>Summary</vt:lpstr>
      <vt:lpstr>PowerPoint Presentation</vt:lpstr>
    </vt:vector>
  </TitlesOfParts>
  <Company>Ball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Concerns and Earning Commitment</dc:title>
  <dc:creator>Scott A. Inks</dc:creator>
  <cp:lastModifiedBy>Nikita G Kurup</cp:lastModifiedBy>
  <cp:revision>103</cp:revision>
  <dcterms:created xsi:type="dcterms:W3CDTF">2012-03-06T14:22:57Z</dcterms:created>
  <dcterms:modified xsi:type="dcterms:W3CDTF">2016-01-13T04:47:54Z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