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8" r:id="rId3"/>
    <p:sldId id="297" r:id="rId4"/>
    <p:sldId id="283" r:id="rId5"/>
    <p:sldId id="261" r:id="rId6"/>
    <p:sldId id="303" r:id="rId7"/>
    <p:sldId id="304" r:id="rId8"/>
    <p:sldId id="310" r:id="rId9"/>
    <p:sldId id="314" r:id="rId10"/>
    <p:sldId id="315" r:id="rId11"/>
    <p:sldId id="305" r:id="rId12"/>
    <p:sldId id="306" r:id="rId13"/>
    <p:sldId id="307" r:id="rId14"/>
    <p:sldId id="308" r:id="rId15"/>
    <p:sldId id="309" r:id="rId16"/>
    <p:sldId id="274" r:id="rId17"/>
    <p:sldId id="312" r:id="rId18"/>
    <p:sldId id="298" r:id="rId19"/>
    <p:sldId id="30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havana Balaji" initials="BB" lastIdx="4" clrIdx="0">
    <p:extLst>
      <p:ext uri="{19B8F6BF-5375-455C-9EA6-DF929625EA0E}">
        <p15:presenceInfo xmlns:p15="http://schemas.microsoft.com/office/powerpoint/2012/main" userId="S-1-5-21-3361151005-2080053223-3394076701-4818" providerId="AD"/>
      </p:ext>
    </p:extLst>
  </p:cmAuthor>
  <p:cmAuthor id="2" name="Ashtami Devi" initials="AD" lastIdx="2" clrIdx="1">
    <p:extLst>
      <p:ext uri="{19B8F6BF-5375-455C-9EA6-DF929625EA0E}">
        <p15:presenceInfo xmlns:p15="http://schemas.microsoft.com/office/powerpoint/2012/main" userId="S-1-5-21-3361151005-2080053223-3394076701-161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B8A3C"/>
    <a:srgbClr val="5B853C"/>
    <a:srgbClr val="C7203E"/>
    <a:srgbClr val="953735"/>
    <a:srgbClr val="D9020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00" autoAdjust="0"/>
    <p:restoredTop sz="94434" autoAdjust="0"/>
  </p:normalViewPr>
  <p:slideViewPr>
    <p:cSldViewPr>
      <p:cViewPr>
        <p:scale>
          <a:sx n="80" d="100"/>
          <a:sy n="80" d="100"/>
        </p:scale>
        <p:origin x="348" y="-12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7FC065-5D16-48D8-BD78-EC636424E809}" type="datetimeFigureOut">
              <a:rPr lang="en-US" smtClean="0"/>
              <a:pPr/>
              <a:t>1/13/2016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556487-3873-43C3-ADB1-463FA416D8D6}" type="slidenum">
              <a:rPr lang="en-US" smtClean="0"/>
              <a:pPr/>
              <a:t>‹#›</a:t>
            </a:fld>
            <a:endParaRPr lang="en-US"/>
          </a:p>
        </p:txBody>
      </p:sp>
    </p:spTree>
    <p:extLst>
      <p:ext uri="{BB962C8B-B14F-4D97-AF65-F5344CB8AC3E}">
        <p14:creationId xmlns:p14="http://schemas.microsoft.com/office/powerpoint/2010/main" val="2593303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556487-3873-43C3-ADB1-463FA416D8D6}" type="slidenum">
              <a:rPr lang="en-US" smtClean="0"/>
              <a:pPr/>
              <a:t>1</a:t>
            </a:fld>
            <a:endParaRPr lang="en-US"/>
          </a:p>
        </p:txBody>
      </p:sp>
    </p:spTree>
    <p:extLst>
      <p:ext uri="{BB962C8B-B14F-4D97-AF65-F5344CB8AC3E}">
        <p14:creationId xmlns:p14="http://schemas.microsoft.com/office/powerpoint/2010/main" val="3497735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smtClean="0"/>
          </a:p>
          <a:p>
            <a:endParaRPr lang="en-GB" dirty="0"/>
          </a:p>
        </p:txBody>
      </p:sp>
      <p:sp>
        <p:nvSpPr>
          <p:cNvPr id="4" name="Slide Number Placeholder 3"/>
          <p:cNvSpPr>
            <a:spLocks noGrp="1"/>
          </p:cNvSpPr>
          <p:nvPr>
            <p:ph type="sldNum" sz="quarter" idx="10"/>
          </p:nvPr>
        </p:nvSpPr>
        <p:spPr/>
        <p:txBody>
          <a:bodyPr/>
          <a:lstStyle/>
          <a:p>
            <a:fld id="{20556487-3873-43C3-ADB1-463FA416D8D6}" type="slidenum">
              <a:rPr lang="en-US" smtClean="0"/>
              <a:pPr/>
              <a:t>13</a:t>
            </a:fld>
            <a:endParaRPr lang="en-US"/>
          </a:p>
        </p:txBody>
      </p:sp>
    </p:spTree>
    <p:extLst>
      <p:ext uri="{BB962C8B-B14F-4D97-AF65-F5344CB8AC3E}">
        <p14:creationId xmlns:p14="http://schemas.microsoft.com/office/powerpoint/2010/main" val="862667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GB" dirty="0"/>
          </a:p>
        </p:txBody>
      </p:sp>
      <p:sp>
        <p:nvSpPr>
          <p:cNvPr id="4" name="Slide Number Placeholder 3"/>
          <p:cNvSpPr>
            <a:spLocks noGrp="1"/>
          </p:cNvSpPr>
          <p:nvPr>
            <p:ph type="sldNum" sz="quarter" idx="10"/>
          </p:nvPr>
        </p:nvSpPr>
        <p:spPr/>
        <p:txBody>
          <a:bodyPr/>
          <a:lstStyle/>
          <a:p>
            <a:fld id="{20556487-3873-43C3-ADB1-463FA416D8D6}" type="slidenum">
              <a:rPr lang="en-US" smtClean="0"/>
              <a:pPr/>
              <a:t>14</a:t>
            </a:fld>
            <a:endParaRPr lang="en-US"/>
          </a:p>
        </p:txBody>
      </p:sp>
    </p:spTree>
    <p:extLst>
      <p:ext uri="{BB962C8B-B14F-4D97-AF65-F5344CB8AC3E}">
        <p14:creationId xmlns:p14="http://schemas.microsoft.com/office/powerpoint/2010/main" val="2320228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0556487-3873-43C3-ADB1-463FA416D8D6}" type="slidenum">
              <a:rPr lang="en-US" smtClean="0"/>
              <a:pPr/>
              <a:t>15</a:t>
            </a:fld>
            <a:endParaRPr lang="en-US"/>
          </a:p>
        </p:txBody>
      </p:sp>
    </p:spTree>
    <p:extLst>
      <p:ext uri="{BB962C8B-B14F-4D97-AF65-F5344CB8AC3E}">
        <p14:creationId xmlns:p14="http://schemas.microsoft.com/office/powerpoint/2010/main" val="2511972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2CDAA4-01E9-44DE-AA39-6667A8D52CEC}" type="slidenum">
              <a:rPr lang="en-US"/>
              <a:pPr/>
              <a:t>2</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02012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2CDAA4-01E9-44DE-AA39-6667A8D52CEC}" type="slidenum">
              <a:rPr lang="en-US"/>
              <a:pPr/>
              <a:t>3</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28094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556487-3873-43C3-ADB1-463FA416D8D6}" type="slidenum">
              <a:rPr lang="en-US" smtClean="0"/>
              <a:pPr/>
              <a:t>4</a:t>
            </a:fld>
            <a:endParaRPr lang="en-US"/>
          </a:p>
        </p:txBody>
      </p:sp>
    </p:spTree>
    <p:extLst>
      <p:ext uri="{BB962C8B-B14F-4D97-AF65-F5344CB8AC3E}">
        <p14:creationId xmlns:p14="http://schemas.microsoft.com/office/powerpoint/2010/main" val="3095373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556487-3873-43C3-ADB1-463FA416D8D6}" type="slidenum">
              <a:rPr lang="en-US" smtClean="0"/>
              <a:pPr/>
              <a:t>5</a:t>
            </a:fld>
            <a:endParaRPr lang="en-US"/>
          </a:p>
        </p:txBody>
      </p:sp>
    </p:spTree>
    <p:extLst>
      <p:ext uri="{BB962C8B-B14F-4D97-AF65-F5344CB8AC3E}">
        <p14:creationId xmlns:p14="http://schemas.microsoft.com/office/powerpoint/2010/main" val="2817419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20556487-3873-43C3-ADB1-463FA416D8D6}" type="slidenum">
              <a:rPr lang="en-US" smtClean="0"/>
              <a:pPr/>
              <a:t>8</a:t>
            </a:fld>
            <a:endParaRPr lang="en-US"/>
          </a:p>
        </p:txBody>
      </p:sp>
    </p:spTree>
    <p:extLst>
      <p:ext uri="{BB962C8B-B14F-4D97-AF65-F5344CB8AC3E}">
        <p14:creationId xmlns:p14="http://schemas.microsoft.com/office/powerpoint/2010/main" val="810288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20556487-3873-43C3-ADB1-463FA416D8D6}" type="slidenum">
              <a:rPr lang="en-US" smtClean="0"/>
              <a:pPr/>
              <a:t>10</a:t>
            </a:fld>
            <a:endParaRPr lang="en-US"/>
          </a:p>
        </p:txBody>
      </p:sp>
    </p:spTree>
    <p:extLst>
      <p:ext uri="{BB962C8B-B14F-4D97-AF65-F5344CB8AC3E}">
        <p14:creationId xmlns:p14="http://schemas.microsoft.com/office/powerpoint/2010/main" val="1736617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20556487-3873-43C3-ADB1-463FA416D8D6}" type="slidenum">
              <a:rPr lang="en-US" smtClean="0"/>
              <a:pPr/>
              <a:t>11</a:t>
            </a:fld>
            <a:endParaRPr lang="en-US"/>
          </a:p>
        </p:txBody>
      </p:sp>
    </p:spTree>
    <p:extLst>
      <p:ext uri="{BB962C8B-B14F-4D97-AF65-F5344CB8AC3E}">
        <p14:creationId xmlns:p14="http://schemas.microsoft.com/office/powerpoint/2010/main" val="3371735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20556487-3873-43C3-ADB1-463FA416D8D6}" type="slidenum">
              <a:rPr lang="en-US" smtClean="0"/>
              <a:pPr/>
              <a:t>12</a:t>
            </a:fld>
            <a:endParaRPr lang="en-US"/>
          </a:p>
        </p:txBody>
      </p:sp>
    </p:spTree>
    <p:extLst>
      <p:ext uri="{BB962C8B-B14F-4D97-AF65-F5344CB8AC3E}">
        <p14:creationId xmlns:p14="http://schemas.microsoft.com/office/powerpoint/2010/main" val="42450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6" name="Group 10"/>
          <p:cNvGrpSpPr>
            <a:grpSpLocks/>
          </p:cNvGrpSpPr>
          <p:nvPr userDrawn="1"/>
        </p:nvGrpSpPr>
        <p:grpSpPr bwMode="auto">
          <a:xfrm>
            <a:off x="4978400" y="814388"/>
            <a:ext cx="677863" cy="831850"/>
            <a:chOff x="3875465" y="814730"/>
            <a:chExt cx="678753" cy="830997"/>
          </a:xfrm>
        </p:grpSpPr>
        <p:sp>
          <p:nvSpPr>
            <p:cNvPr id="7" name="TextBox 6"/>
            <p:cNvSpPr txBox="1">
              <a:spLocks noChangeArrowheads="1"/>
            </p:cNvSpPr>
            <p:nvPr userDrawn="1"/>
          </p:nvSpPr>
          <p:spPr bwMode="auto">
            <a:xfrm>
              <a:off x="3954944" y="814730"/>
              <a:ext cx="5134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4800" dirty="0" smtClean="0">
                  <a:solidFill>
                    <a:srgbClr val="FFFFFF"/>
                  </a:solidFill>
                  <a:latin typeface="DINPro-CondMedium"/>
                  <a:ea typeface="DINPro-CondMedium"/>
                  <a:cs typeface="DINPro-CondMedium"/>
                </a:rPr>
                <a:t>8</a:t>
              </a:r>
            </a:p>
          </p:txBody>
        </p:sp>
        <p:sp>
          <p:nvSpPr>
            <p:cNvPr id="8" name="Oval 7"/>
            <p:cNvSpPr/>
            <p:nvPr userDrawn="1"/>
          </p:nvSpPr>
          <p:spPr>
            <a:xfrm>
              <a:off x="3875465" y="928913"/>
              <a:ext cx="678753" cy="678753"/>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18" name="Title 1" hidden="1"/>
          <p:cNvSpPr>
            <a:spLocks noGrp="1"/>
          </p:cNvSpPr>
          <p:nvPr>
            <p:ph type="title" hasCustomPrompt="1"/>
          </p:nvPr>
        </p:nvSpPr>
        <p:spPr>
          <a:xfrm>
            <a:off x="525764" y="3251"/>
            <a:ext cx="8229600" cy="1143000"/>
          </a:xfrm>
        </p:spPr>
        <p:txBody>
          <a:bodyPr>
            <a:normAutofit/>
          </a:bodyPr>
          <a:lstStyle>
            <a:lvl1pPr algn="l">
              <a:defRPr sz="3200" b="1" baseline="0">
                <a:latin typeface="Franklin Gothic Medium"/>
                <a:cs typeface="Franklin Gothic Medium"/>
              </a:defRPr>
            </a:lvl1pPr>
          </a:lstStyle>
          <a:p>
            <a:r>
              <a:rPr lang="en-US" dirty="0" smtClean="0"/>
              <a:t>Overview of Selling</a:t>
            </a:r>
            <a:endParaRPr lang="en-US" dirty="0"/>
          </a:p>
        </p:txBody>
      </p:sp>
      <p:sp>
        <p:nvSpPr>
          <p:cNvPr id="14" name="TextBox 13"/>
          <p:cNvSpPr txBox="1">
            <a:spLocks noChangeArrowheads="1"/>
          </p:cNvSpPr>
          <p:nvPr userDrawn="1"/>
        </p:nvSpPr>
        <p:spPr bwMode="auto">
          <a:xfrm>
            <a:off x="5508625" y="3165475"/>
            <a:ext cx="32051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spcBef>
                <a:spcPct val="50000"/>
              </a:spcBef>
              <a:defRPr/>
            </a:pPr>
            <a:r>
              <a:rPr lang="en-IN" sz="3200" dirty="0" smtClean="0">
                <a:solidFill>
                  <a:schemeClr val="tx1"/>
                </a:solidFill>
                <a:latin typeface="Arial" panose="020B0604020202020204" pitchFamily="34" charset="0"/>
                <a:cs typeface="Arial" panose="020B0604020202020204" pitchFamily="34" charset="0"/>
              </a:rPr>
              <a:t>Planning Sales Dialogues and Presentations</a:t>
            </a:r>
          </a:p>
        </p:txBody>
      </p:sp>
      <p:sp>
        <p:nvSpPr>
          <p:cNvPr id="15" name="TextBox 14"/>
          <p:cNvSpPr txBox="1">
            <a:spLocks noChangeArrowheads="1"/>
          </p:cNvSpPr>
          <p:nvPr userDrawn="1"/>
        </p:nvSpPr>
        <p:spPr bwMode="auto">
          <a:xfrm>
            <a:off x="5508625" y="1778000"/>
            <a:ext cx="1328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7200" dirty="0" smtClean="0">
                <a:solidFill>
                  <a:schemeClr val="tx2"/>
                </a:solidFill>
                <a:latin typeface="DINPro-CondBlack"/>
                <a:ea typeface="DINPro-CondBlack"/>
                <a:cs typeface="DINPro-CondBlack"/>
              </a:rPr>
              <a:t> </a:t>
            </a:r>
            <a:r>
              <a:rPr lang="en-US" altLang="en-US" sz="7200" dirty="0" smtClean="0">
                <a:solidFill>
                  <a:schemeClr val="tx1"/>
                </a:solidFill>
                <a:latin typeface="DINPro-CondBlack"/>
                <a:ea typeface="DINPro-CondBlack"/>
                <a:cs typeface="DINPro-CondBlack"/>
              </a:rPr>
              <a:t>6</a:t>
            </a:r>
          </a:p>
        </p:txBody>
      </p:sp>
      <p:sp>
        <p:nvSpPr>
          <p:cNvPr id="16" name="Rectangle 15"/>
          <p:cNvSpPr/>
          <p:nvPr userDrawn="1"/>
        </p:nvSpPr>
        <p:spPr>
          <a:xfrm>
            <a:off x="0" y="-19459"/>
            <a:ext cx="9144000" cy="1619660"/>
          </a:xfrm>
          <a:prstGeom prst="rect">
            <a:avLst/>
          </a:prstGeom>
          <a:solidFill>
            <a:srgbClr val="5B8A3C"/>
          </a:solidFill>
          <a:ln>
            <a:solidFill>
              <a:srgbClr val="5B8A3C"/>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cxnSp>
        <p:nvCxnSpPr>
          <p:cNvPr id="17" name="Straight Connector 16"/>
          <p:cNvCxnSpPr/>
          <p:nvPr userDrawn="1"/>
        </p:nvCxnSpPr>
        <p:spPr>
          <a:xfrm>
            <a:off x="4832350" y="2987675"/>
            <a:ext cx="4311650" cy="0"/>
          </a:xfrm>
          <a:prstGeom prst="line">
            <a:avLst/>
          </a:prstGeom>
          <a:ln w="38100" cmpd="sng">
            <a:solidFill>
              <a:srgbClr val="5B8A3C"/>
            </a:solidFill>
          </a:ln>
          <a:effectLst/>
        </p:spPr>
        <p:style>
          <a:lnRef idx="2">
            <a:schemeClr val="accent1"/>
          </a:lnRef>
          <a:fillRef idx="0">
            <a:schemeClr val="accent1"/>
          </a:fillRef>
          <a:effectRef idx="1">
            <a:schemeClr val="accent1"/>
          </a:effectRef>
          <a:fontRef idx="minor">
            <a:schemeClr val="tx1"/>
          </a:fontRef>
        </p:style>
      </p:cxnSp>
      <p:pic>
        <p:nvPicPr>
          <p:cNvPr id="19" name="Picture 1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8216" y="-19459"/>
            <a:ext cx="5212080" cy="6889398"/>
          </a:xfrm>
          <a:prstGeom prst="rect">
            <a:avLst/>
          </a:prstGeom>
        </p:spPr>
      </p:pic>
    </p:spTree>
    <p:extLst>
      <p:ext uri="{BB962C8B-B14F-4D97-AF65-F5344CB8AC3E}">
        <p14:creationId xmlns:p14="http://schemas.microsoft.com/office/powerpoint/2010/main" val="28228782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Rectangle 2"/>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Oval 3"/>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p:cNvSpPr/>
          <p:nvPr userDrawn="1"/>
        </p:nvSpPr>
        <p:spPr>
          <a:xfrm>
            <a:off x="1001713" y="250825"/>
            <a:ext cx="890587" cy="890588"/>
          </a:xfrm>
          <a:prstGeom prst="ellipse">
            <a:avLst/>
          </a:prstGeom>
          <a:solidFill>
            <a:srgbClr val="5B8A3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TextBox 5"/>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3200" dirty="0" smtClean="0">
                <a:solidFill>
                  <a:srgbClr val="B00027"/>
                </a:solidFill>
                <a:latin typeface="Arial Narrow" pitchFamily="34" charset="0"/>
                <a:ea typeface="Arial Narrow" pitchFamily="34" charset="0"/>
                <a:cs typeface="Arial Narrow" pitchFamily="34" charset="0"/>
              </a:rPr>
              <a:t>SUMMARY</a:t>
            </a:r>
          </a:p>
        </p:txBody>
      </p:sp>
      <p:pic>
        <p:nvPicPr>
          <p:cNvPr id="7"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2"/>
          <p:cNvSpPr txBox="1">
            <a:spLocks/>
          </p:cNvSpPr>
          <p:nvPr userDrawn="1"/>
        </p:nvSpPr>
        <p:spPr>
          <a:xfrm>
            <a:off x="6721475" y="6483350"/>
            <a:ext cx="2411413" cy="365125"/>
          </a:xfrm>
          <a:prstGeom prst="rect">
            <a:avLst/>
          </a:prstGeom>
        </p:spPr>
        <p:txBody>
          <a:bodyPr anchor="b"/>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EAE9CC9B-2513-49FD-B51C-2E783DBE9ABE}" type="slidenum">
              <a:rPr lang="en-US" altLang="en-US" sz="1200" b="1" smtClean="0">
                <a:solidFill>
                  <a:srgbClr val="000000"/>
                </a:solidFill>
              </a:rPr>
              <a:pPr algn="r" eaLnBrk="1" hangingPunct="1">
                <a:defRPr/>
              </a:pPr>
              <a:t>‹#›</a:t>
            </a:fld>
            <a:endParaRPr lang="en-US" altLang="en-US" sz="1200" b="1" smtClean="0">
              <a:solidFill>
                <a:srgbClr val="000000"/>
              </a:solidFill>
            </a:endParaRPr>
          </a:p>
        </p:txBody>
      </p:sp>
      <p:sp>
        <p:nvSpPr>
          <p:cNvPr id="10"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smtClean="0">
                <a:solidFill>
                  <a:srgbClr val="000000"/>
                </a:solidFill>
              </a:rPr>
              <a:t>SELL5 | CH6</a:t>
            </a:r>
            <a:endParaRPr lang="en-US" b="1" dirty="0">
              <a:solidFill>
                <a:srgbClr val="000000"/>
              </a:solidFill>
            </a:endParaRPr>
          </a:p>
        </p:txBody>
      </p:sp>
      <p:sp>
        <p:nvSpPr>
          <p:cNvPr id="14" name="Content Placeholder 2"/>
          <p:cNvSpPr>
            <a:spLocks noGrp="1"/>
          </p:cNvSpPr>
          <p:nvPr>
            <p:ph idx="12"/>
          </p:nvPr>
        </p:nvSpPr>
        <p:spPr>
          <a:xfrm>
            <a:off x="1232969" y="14821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3"/>
          </p:nvPr>
        </p:nvSpPr>
        <p:spPr/>
        <p:txBody>
          <a:bodyPr/>
          <a:lstStyle>
            <a:lvl1pPr>
              <a:defRPr/>
            </a:lvl1pPr>
          </a:lstStyle>
          <a:p>
            <a:pPr>
              <a:defRPr/>
            </a:pPr>
            <a:fld id="{6231D177-A997-458C-8E63-8CC992207E60}" type="datetimeFigureOut">
              <a:rPr lang="en-US"/>
              <a:pPr>
                <a:defRPr/>
              </a:pPr>
              <a:t>1/13/2016</a:t>
            </a:fld>
            <a:endParaRPr lang="en-US"/>
          </a:p>
        </p:txBody>
      </p:sp>
      <p:sp>
        <p:nvSpPr>
          <p:cNvPr id="12" name="Footer Placeholder 4"/>
          <p:cNvSpPr>
            <a:spLocks noGrp="1"/>
          </p:cNvSpPr>
          <p:nvPr>
            <p:ph type="ftr" sz="quarter" idx="14"/>
          </p:nvPr>
        </p:nvSpPr>
        <p:spPr/>
        <p:txBody>
          <a:bodyPr/>
          <a:lstStyle>
            <a:lvl1pPr>
              <a:defRPr/>
            </a:lvl1pPr>
          </a:lstStyle>
          <a:p>
            <a:pPr>
              <a:defRPr/>
            </a:pPr>
            <a:endParaRPr lang="en-US"/>
          </a:p>
        </p:txBody>
      </p:sp>
      <p:sp>
        <p:nvSpPr>
          <p:cNvPr id="13"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dirty="0"/>
              <a:t>Click to edit Master title style</a:t>
            </a:r>
          </a:p>
        </p:txBody>
      </p:sp>
      <p:sp>
        <p:nvSpPr>
          <p:cNvPr id="15" name="Footer Placeholder 1"/>
          <p:cNvSpPr txBox="1">
            <a:spLocks/>
          </p:cNvSpPr>
          <p:nvPr userDrawn="1"/>
        </p:nvSpPr>
        <p:spPr>
          <a:xfrm>
            <a:off x="300038" y="659143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smtClean="0">
                <a:solidFill>
                  <a:schemeClr val="tx1"/>
                </a:solidFill>
                <a:latin typeface="Arial Narrow"/>
                <a:cs typeface="Arial Narrow"/>
              </a:rPr>
              <a:t>Copyright ©2017 Cengage Learning. All Rights Reserved. May not be scanned, copied or duplicated, or posted to a publicly accessible website, in whole or in part. </a:t>
            </a:r>
            <a:endParaRPr lang="en-US" sz="700" kern="700" spc="50" dirty="0">
              <a:solidFill>
                <a:schemeClr val="tx1"/>
              </a:solidFill>
              <a:latin typeface="Arial Narrow"/>
              <a:cs typeface="Arial Narrow"/>
            </a:endParaRPr>
          </a:p>
        </p:txBody>
      </p:sp>
    </p:spTree>
    <p:extLst>
      <p:ext uri="{BB962C8B-B14F-4D97-AF65-F5344CB8AC3E}">
        <p14:creationId xmlns:p14="http://schemas.microsoft.com/office/powerpoint/2010/main" val="254614553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5B8A3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2" descr="4ltr_logo_new_REVISEDbw.psd"/>
          <p:cNvPicPr>
            <a:picLocks noChangeAspect="1"/>
          </p:cNvPicPr>
          <p:nvPr userDrawn="1"/>
        </p:nvPicPr>
        <p:blipFill rotWithShape="1">
          <a:blip r:embed="rId2">
            <a:extLst>
              <a:ext uri="{28A0092B-C50C-407E-A947-70E740481C1C}">
                <a14:useLocalDpi xmlns:a14="http://schemas.microsoft.com/office/drawing/2010/main" val="0"/>
              </a:ext>
            </a:extLst>
          </a:blip>
          <a:srcRect l="6824" t="6983" r="7072" b="4960"/>
          <a:stretch/>
        </p:blipFill>
        <p:spPr>
          <a:xfrm>
            <a:off x="3465147" y="2078159"/>
            <a:ext cx="2204181" cy="2210533"/>
          </a:xfrm>
          <a:prstGeom prst="ellipse">
            <a:avLst/>
          </a:prstGeom>
        </p:spPr>
      </p:pic>
      <p:sp>
        <p:nvSpPr>
          <p:cNvPr id="4" name="Slide Number Placeholder 2"/>
          <p:cNvSpPr txBox="1">
            <a:spLocks/>
          </p:cNvSpPr>
          <p:nvPr userDrawn="1"/>
        </p:nvSpPr>
        <p:spPr>
          <a:xfrm>
            <a:off x="6721475" y="6483350"/>
            <a:ext cx="2411413" cy="365125"/>
          </a:xfrm>
          <a:prstGeom prst="rect">
            <a:avLst/>
          </a:prstGeom>
        </p:spPr>
        <p:txBody>
          <a:bodyPr anchor="b"/>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2AAAC146-CE6A-4EE5-8C50-D12609894D7C}" type="slidenum">
              <a:rPr lang="en-US" altLang="en-US" sz="1200" b="1" smtClean="0">
                <a:solidFill>
                  <a:srgbClr val="000000"/>
                </a:solidFill>
              </a:rPr>
              <a:pPr algn="r" eaLnBrk="1" hangingPunct="1">
                <a:defRPr/>
              </a:pPr>
              <a:t>‹#›</a:t>
            </a:fld>
            <a:endParaRPr lang="en-US" altLang="en-US" sz="1200" b="1" smtClean="0">
              <a:solidFill>
                <a:srgbClr val="000000"/>
              </a:solidFill>
            </a:endParaRPr>
          </a:p>
        </p:txBody>
      </p:sp>
      <p:sp>
        <p:nvSpPr>
          <p:cNvPr id="6"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smtClean="0">
                <a:solidFill>
                  <a:srgbClr val="000000"/>
                </a:solidFill>
              </a:rPr>
              <a:t>SELL5 | CH6</a:t>
            </a:r>
            <a:endParaRPr lang="en-US" b="1" dirty="0">
              <a:solidFill>
                <a:srgbClr val="000000"/>
              </a:solidFill>
            </a:endParaRPr>
          </a:p>
        </p:txBody>
      </p:sp>
      <p:sp>
        <p:nvSpPr>
          <p:cNvPr id="7" name="Date Placeholder 3"/>
          <p:cNvSpPr>
            <a:spLocks noGrp="1"/>
          </p:cNvSpPr>
          <p:nvPr>
            <p:ph type="dt" sz="half" idx="10"/>
          </p:nvPr>
        </p:nvSpPr>
        <p:spPr/>
        <p:txBody>
          <a:bodyPr/>
          <a:lstStyle>
            <a:lvl1pPr>
              <a:defRPr/>
            </a:lvl1pPr>
          </a:lstStyle>
          <a:p>
            <a:pPr>
              <a:defRPr/>
            </a:pPr>
            <a:fld id="{54DD076E-EE14-4595-A798-84E5B4AD108E}" type="datetimeFigureOut">
              <a:rPr lang="en-US"/>
              <a:pPr>
                <a:defRPr/>
              </a:pPr>
              <a:t>1/13/2016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Footer Placeholder 1"/>
          <p:cNvSpPr txBox="1">
            <a:spLocks/>
          </p:cNvSpPr>
          <p:nvPr userDrawn="1"/>
        </p:nvSpPr>
        <p:spPr>
          <a:xfrm>
            <a:off x="300038" y="659143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smtClean="0">
                <a:solidFill>
                  <a:schemeClr val="tx1"/>
                </a:solidFill>
                <a:latin typeface="Arial Narrow"/>
                <a:cs typeface="Arial Narrow"/>
              </a:rPr>
              <a:t>Copyright ©2017 Cengage Learning. All Rights Reserved. May not be scanned, copied or duplicated, or posted to a publicly accessible website, in whole or in part. </a:t>
            </a:r>
            <a:endParaRPr lang="en-US" sz="700" kern="700" spc="50" dirty="0">
              <a:solidFill>
                <a:schemeClr val="tx1"/>
              </a:solidFill>
              <a:latin typeface="Arial Narrow"/>
              <a:cs typeface="Arial Narrow"/>
            </a:endParaRPr>
          </a:p>
        </p:txBody>
      </p:sp>
    </p:spTree>
    <p:extLst>
      <p:ext uri="{BB962C8B-B14F-4D97-AF65-F5344CB8AC3E}">
        <p14:creationId xmlns:p14="http://schemas.microsoft.com/office/powerpoint/2010/main" val="54446054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D911E7E-EC1A-4238-88DD-4181AC42A8FF}" type="datetimeFigureOut">
              <a:rPr lang="en-US"/>
              <a:pPr>
                <a:defRPr/>
              </a:pPr>
              <a:t>1/13/2016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DE4A27-705D-426C-A605-464A8B487525}" type="slidenum">
              <a:rPr lang="en-US" altLang="en-US"/>
              <a:pPr>
                <a:defRPr/>
              </a:pPr>
              <a:t>‹#›</a:t>
            </a:fld>
            <a:endParaRPr lang="en-US" altLang="en-US"/>
          </a:p>
        </p:txBody>
      </p:sp>
    </p:spTree>
    <p:extLst>
      <p:ext uri="{BB962C8B-B14F-4D97-AF65-F5344CB8AC3E}">
        <p14:creationId xmlns:p14="http://schemas.microsoft.com/office/powerpoint/2010/main" val="3136255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3A043B8-B5A8-4166-8AA0-FC387FACE887}" type="datetimeFigureOut">
              <a:rPr lang="en-US"/>
              <a:pPr>
                <a:defRPr/>
              </a:pPr>
              <a:t>1/13/2016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A192E3-3DF6-40F1-87CB-22D935B1A55D}" type="slidenum">
              <a:rPr lang="en-US" altLang="en-US"/>
              <a:pPr>
                <a:defRPr/>
              </a:pPr>
              <a:t>‹#›</a:t>
            </a:fld>
            <a:endParaRPr lang="en-US" altLang="en-US"/>
          </a:p>
        </p:txBody>
      </p:sp>
    </p:spTree>
    <p:extLst>
      <p:ext uri="{BB962C8B-B14F-4D97-AF65-F5344CB8AC3E}">
        <p14:creationId xmlns:p14="http://schemas.microsoft.com/office/powerpoint/2010/main" val="1458311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9DAD57C-029A-495B-8B08-680C9A57A1C5}" type="datetimeFigureOut">
              <a:rPr lang="en-US"/>
              <a:pPr>
                <a:defRPr/>
              </a:pPr>
              <a:t>1/13/2016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FFFCACF-994C-499B-BD0F-B6364CA8A670}" type="slidenum">
              <a:rPr lang="en-US" altLang="en-US"/>
              <a:pPr>
                <a:defRPr/>
              </a:pPr>
              <a:t>‹#›</a:t>
            </a:fld>
            <a:endParaRPr lang="en-US" altLang="en-US"/>
          </a:p>
        </p:txBody>
      </p:sp>
    </p:spTree>
    <p:extLst>
      <p:ext uri="{BB962C8B-B14F-4D97-AF65-F5344CB8AC3E}">
        <p14:creationId xmlns:p14="http://schemas.microsoft.com/office/powerpoint/2010/main" val="61562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2C327C2-E484-4459-A1E7-B5B67DCF2F2B}" type="datetimeFigureOut">
              <a:rPr lang="en-US"/>
              <a:pPr>
                <a:defRPr/>
              </a:pPr>
              <a:t>1/13/2016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8BB4335-B859-4B75-84E9-FF47A9617B09}" type="slidenum">
              <a:rPr lang="en-US" altLang="en-US"/>
              <a:pPr>
                <a:defRPr/>
              </a:pPr>
              <a:t>‹#›</a:t>
            </a:fld>
            <a:endParaRPr lang="en-US" altLang="en-US"/>
          </a:p>
        </p:txBody>
      </p:sp>
    </p:spTree>
    <p:extLst>
      <p:ext uri="{BB962C8B-B14F-4D97-AF65-F5344CB8AC3E}">
        <p14:creationId xmlns:p14="http://schemas.microsoft.com/office/powerpoint/2010/main" val="3085398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8B15C12-FE46-402F-9C4D-CCDA222E5432}" type="datetimeFigureOut">
              <a:rPr lang="en-US"/>
              <a:pPr>
                <a:defRPr/>
              </a:pPr>
              <a:t>1/13/2016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7C1DD9F-EC96-454B-816B-7E10229FCD12}" type="slidenum">
              <a:rPr lang="en-US" altLang="en-US"/>
              <a:pPr>
                <a:defRPr/>
              </a:pPr>
              <a:t>‹#›</a:t>
            </a:fld>
            <a:endParaRPr lang="en-US" altLang="en-US"/>
          </a:p>
        </p:txBody>
      </p:sp>
    </p:spTree>
    <p:extLst>
      <p:ext uri="{BB962C8B-B14F-4D97-AF65-F5344CB8AC3E}">
        <p14:creationId xmlns:p14="http://schemas.microsoft.com/office/powerpoint/2010/main" val="2156133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C13C58C-1237-4AA5-835B-F8A7EEB08945}" type="datetimeFigureOut">
              <a:rPr lang="en-US"/>
              <a:pPr>
                <a:defRPr/>
              </a:pPr>
              <a:t>1/13/2016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C5D017-27A2-4E5B-AE9B-A1823A890488}" type="slidenum">
              <a:rPr lang="en-US" altLang="en-US"/>
              <a:pPr>
                <a:defRPr/>
              </a:pPr>
              <a:t>‹#›</a:t>
            </a:fld>
            <a:endParaRPr lang="en-US" altLang="en-US"/>
          </a:p>
        </p:txBody>
      </p:sp>
    </p:spTree>
    <p:extLst>
      <p:ext uri="{BB962C8B-B14F-4D97-AF65-F5344CB8AC3E}">
        <p14:creationId xmlns:p14="http://schemas.microsoft.com/office/powerpoint/2010/main" val="1429448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105B01E-6491-4501-8D91-BE55A83E0BEC}" type="datetimeFigureOut">
              <a:rPr lang="en-US"/>
              <a:pPr>
                <a:defRPr/>
              </a:pPr>
              <a:t>1/13/2016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7735B4E-957E-497C-978F-F0163DC84A3B}" type="slidenum">
              <a:rPr lang="en-US" altLang="en-US"/>
              <a:pPr>
                <a:defRPr/>
              </a:pPr>
              <a:t>‹#›</a:t>
            </a:fld>
            <a:endParaRPr lang="en-US" altLang="en-US"/>
          </a:p>
        </p:txBody>
      </p:sp>
    </p:spTree>
    <p:extLst>
      <p:ext uri="{BB962C8B-B14F-4D97-AF65-F5344CB8AC3E}">
        <p14:creationId xmlns:p14="http://schemas.microsoft.com/office/powerpoint/2010/main" val="973426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F7B44BC-C031-41B0-B55C-7E2CDEBC80C1}" type="datetimeFigureOut">
              <a:rPr lang="en-US"/>
              <a:pPr>
                <a:defRPr/>
              </a:pPr>
              <a:t>1/13/2016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0D38EE-45D4-42EE-80E9-455C4AD9E4BE}" type="slidenum">
              <a:rPr lang="en-US" altLang="en-US"/>
              <a:pPr>
                <a:defRPr/>
              </a:pPr>
              <a:t>‹#›</a:t>
            </a:fld>
            <a:endParaRPr lang="en-US" altLang="en-US"/>
          </a:p>
        </p:txBody>
      </p:sp>
    </p:spTree>
    <p:extLst>
      <p:ext uri="{BB962C8B-B14F-4D97-AF65-F5344CB8AC3E}">
        <p14:creationId xmlns:p14="http://schemas.microsoft.com/office/powerpoint/2010/main" val="2984844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Slide Number Placeholder 2"/>
          <p:cNvSpPr txBox="1">
            <a:spLocks/>
          </p:cNvSpPr>
          <p:nvPr userDrawn="1"/>
        </p:nvSpPr>
        <p:spPr>
          <a:xfrm>
            <a:off x="6721475" y="6483350"/>
            <a:ext cx="2411413" cy="365125"/>
          </a:xfrm>
          <a:prstGeom prst="rect">
            <a:avLst/>
          </a:prstGeom>
        </p:spPr>
        <p:txBody>
          <a:bodyPr anchor="b"/>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F44B018F-BBC6-4579-AF96-E015392F079D}" type="slidenum">
              <a:rPr lang="en-US" altLang="en-US" sz="1200" b="1" smtClean="0">
                <a:solidFill>
                  <a:srgbClr val="000000"/>
                </a:solidFill>
              </a:rPr>
              <a:pPr algn="r" eaLnBrk="1" hangingPunct="1">
                <a:defRPr/>
              </a:pPr>
              <a:t>‹#›</a:t>
            </a:fld>
            <a:endParaRPr lang="en-US" altLang="en-US" sz="1200" b="1" smtClean="0">
              <a:solidFill>
                <a:srgbClr val="000000"/>
              </a:solidFill>
            </a:endParaRPr>
          </a:p>
        </p:txBody>
      </p:sp>
      <p:sp>
        <p:nvSpPr>
          <p:cNvPr id="7"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smtClean="0">
                <a:solidFill>
                  <a:srgbClr val="000000"/>
                </a:solidFill>
              </a:rPr>
              <a:t>SELL5 | CH6</a:t>
            </a:r>
            <a:endParaRPr lang="en-US" b="1" dirty="0">
              <a:solidFill>
                <a:srgbClr val="000000"/>
              </a:solidFill>
            </a:endParaRPr>
          </a:p>
        </p:txBody>
      </p:sp>
      <p:sp>
        <p:nvSpPr>
          <p:cNvPr id="8" name="Chord 7"/>
          <p:cNvSpPr/>
          <p:nvPr userDrawn="1"/>
        </p:nvSpPr>
        <p:spPr>
          <a:xfrm rot="13320000">
            <a:off x="-465138" y="155575"/>
            <a:ext cx="987426" cy="987425"/>
          </a:xfrm>
          <a:prstGeom prst="chord">
            <a:avLst>
              <a:gd name="adj1" fmla="val 2700000"/>
              <a:gd name="adj2" fmla="val 13872841"/>
            </a:avLst>
          </a:prstGeom>
          <a:solidFill>
            <a:srgbClr val="5B8A3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dirty="0"/>
              <a:t>Click to edit Master title style</a:t>
            </a:r>
          </a:p>
        </p:txBody>
      </p:sp>
      <p:sp>
        <p:nvSpPr>
          <p:cNvPr id="3" name="Content Placeholder 2"/>
          <p:cNvSpPr>
            <a:spLocks noGrp="1"/>
          </p:cNvSpPr>
          <p:nvPr>
            <p:ph idx="1"/>
          </p:nvPr>
        </p:nvSpPr>
        <p:spPr>
          <a:xfrm>
            <a:off x="994500" y="15329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0"/>
          </p:nvPr>
        </p:nvSpPr>
        <p:spPr/>
        <p:txBody>
          <a:bodyPr/>
          <a:lstStyle>
            <a:lvl1pPr>
              <a:defRPr/>
            </a:lvl1pPr>
          </a:lstStyle>
          <a:p>
            <a:pPr>
              <a:defRPr/>
            </a:pPr>
            <a:fld id="{3B86AFE7-21B5-4C02-B31A-A8F9640E4B75}" type="datetimeFigureOut">
              <a:rPr lang="en-US"/>
              <a:pPr>
                <a:defRPr/>
              </a:pPr>
              <a:t>1/13/2016</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9BE01A6B-3977-4845-90BA-B4649FC5F657}" type="slidenum">
              <a:rPr lang="en-US" altLang="en-US"/>
              <a:pPr>
                <a:defRPr/>
              </a:pPr>
              <a:t>‹#›</a:t>
            </a:fld>
            <a:endParaRPr lang="en-US" altLang="en-US"/>
          </a:p>
        </p:txBody>
      </p:sp>
      <p:sp>
        <p:nvSpPr>
          <p:cNvPr id="12" name="Footer Placeholder 1"/>
          <p:cNvSpPr txBox="1">
            <a:spLocks/>
          </p:cNvSpPr>
          <p:nvPr userDrawn="1"/>
        </p:nvSpPr>
        <p:spPr>
          <a:xfrm>
            <a:off x="300038" y="659143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smtClean="0">
                <a:solidFill>
                  <a:schemeClr val="tx1"/>
                </a:solidFill>
                <a:latin typeface="Arial Narrow"/>
                <a:cs typeface="Arial Narrow"/>
              </a:rPr>
              <a:t>Copyright ©2017 Cengage Learning. All Rights Reserved. May not be scanned, copied or duplicated, or posted to a publicly accessible website, in whole or in part. </a:t>
            </a:r>
            <a:endParaRPr lang="en-US" sz="700" kern="700" spc="50" dirty="0">
              <a:solidFill>
                <a:schemeClr val="tx1"/>
              </a:solidFill>
              <a:latin typeface="Arial Narrow"/>
              <a:cs typeface="Arial Narrow"/>
            </a:endParaRPr>
          </a:p>
        </p:txBody>
      </p:sp>
    </p:spTree>
    <p:extLst>
      <p:ext uri="{BB962C8B-B14F-4D97-AF65-F5344CB8AC3E}">
        <p14:creationId xmlns:p14="http://schemas.microsoft.com/office/powerpoint/2010/main" val="320368735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5DADE7D-E56C-4C1A-98F4-F4E75A0B74D3}" type="datetimeFigureOut">
              <a:rPr lang="en-US"/>
              <a:pPr>
                <a:defRPr/>
              </a:pPr>
              <a:t>1/13/2016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CDEDFE-3017-42D1-9CE5-9BE6723E03A1}" type="slidenum">
              <a:rPr lang="en-US" altLang="en-US"/>
              <a:pPr>
                <a:defRPr/>
              </a:pPr>
              <a:t>‹#›</a:t>
            </a:fld>
            <a:endParaRPr lang="en-US" altLang="en-US"/>
          </a:p>
        </p:txBody>
      </p:sp>
    </p:spTree>
    <p:extLst>
      <p:ext uri="{BB962C8B-B14F-4D97-AF65-F5344CB8AC3E}">
        <p14:creationId xmlns:p14="http://schemas.microsoft.com/office/powerpoint/2010/main" val="3158076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a:prstGeom prst="rect">
            <a:avLst/>
          </a:prstGeom>
        </p:spPr>
        <p:txBody>
          <a:bodyPr/>
          <a:lstStyle>
            <a:lvl1pPr>
              <a:defRPr/>
            </a:lvl1pPr>
          </a:lstStyle>
          <a:p>
            <a:fld id="{73BDF827-42CE-4FBA-BEEB-86BBAF44D14A}" type="slidenum">
              <a:rPr lang="en-US"/>
              <a:pPr/>
              <a:t>‹#›</a:t>
            </a:fld>
            <a:endParaRPr lang="en-US"/>
          </a:p>
        </p:txBody>
      </p:sp>
    </p:spTree>
    <p:extLst>
      <p:ext uri="{BB962C8B-B14F-4D97-AF65-F5344CB8AC3E}">
        <p14:creationId xmlns:p14="http://schemas.microsoft.com/office/powerpoint/2010/main" val="11208892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13FE484-0E30-4DDE-9808-F3238A8DDE38}" type="slidenum">
              <a:rPr lang="en-US"/>
              <a:pPr/>
              <a:t>‹#›</a:t>
            </a:fld>
            <a:endParaRPr lang="en-US"/>
          </a:p>
        </p:txBody>
      </p:sp>
    </p:spTree>
    <p:extLst>
      <p:ext uri="{BB962C8B-B14F-4D97-AF65-F5344CB8AC3E}">
        <p14:creationId xmlns:p14="http://schemas.microsoft.com/office/powerpoint/2010/main" val="2178810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981200"/>
            <a:ext cx="3124200" cy="2590800"/>
          </a:xfrm>
        </p:spPr>
        <p:txBody>
          <a:bodyPr/>
          <a:lstStyle>
            <a:lvl1pPr>
              <a:defRPr sz="4400" spc="-15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4800600"/>
            <a:ext cx="32004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Box 17"/>
          <p:cNvSpPr txBox="1">
            <a:spLocks noChangeArrowheads="1"/>
          </p:cNvSpPr>
          <p:nvPr userDrawn="1"/>
        </p:nvSpPr>
        <p:spPr bwMode="auto">
          <a:xfrm>
            <a:off x="0" y="6477000"/>
            <a:ext cx="3886200" cy="338554"/>
          </a:xfrm>
          <a:prstGeom prst="rect">
            <a:avLst/>
          </a:prstGeom>
          <a:noFill/>
          <a:ln w="9525">
            <a:noFill/>
            <a:miter lim="800000"/>
            <a:headEnd/>
            <a:tailEnd/>
          </a:ln>
        </p:spPr>
        <p:txBody>
          <a:bodyPr wrap="square">
            <a:prstTxWarp prst="textNoShape">
              <a:avLst/>
            </a:prstTxWarp>
            <a:spAutoFit/>
          </a:bodyPr>
          <a:lstStyle/>
          <a:p>
            <a:pPr>
              <a:spcBef>
                <a:spcPct val="50000"/>
              </a:spcBef>
              <a:defRPr/>
            </a:pPr>
            <a:r>
              <a:rPr lang="en-US" sz="800" dirty="0">
                <a:solidFill>
                  <a:schemeClr val="tx1"/>
                </a:solidFill>
                <a:latin typeface="Arial" pitchFamily="-111" charset="0"/>
                <a:ea typeface="ＭＳ Ｐゴシック" pitchFamily="-111" charset="-128"/>
                <a:cs typeface="ＭＳ Ｐゴシック" pitchFamily="-111" charset="-128"/>
              </a:rPr>
              <a:t>©2013 </a:t>
            </a:r>
            <a:r>
              <a:rPr lang="en-US" sz="800" dirty="0" err="1">
                <a:solidFill>
                  <a:schemeClr val="tx1"/>
                </a:solidFill>
                <a:latin typeface="Arial" pitchFamily="-111" charset="0"/>
                <a:ea typeface="ＭＳ Ｐゴシック" pitchFamily="-111" charset="-128"/>
                <a:cs typeface="ＭＳ Ｐゴシック" pitchFamily="-111" charset="-128"/>
              </a:rPr>
              <a:t>Cengage</a:t>
            </a:r>
            <a:r>
              <a:rPr lang="en-US" sz="800" dirty="0">
                <a:solidFill>
                  <a:schemeClr val="tx1"/>
                </a:solidFill>
                <a:latin typeface="Arial" pitchFamily="-111" charset="0"/>
                <a:ea typeface="ＭＳ Ｐゴシック" pitchFamily="-111" charset="-128"/>
                <a:cs typeface="ＭＳ Ｐゴシック" pitchFamily="-111" charset="-128"/>
              </a:rPr>
              <a:t> Learning. All Rights Reserved. May not be scanned, copied or duplicated, or posted to a publicly accessible website, in whole or in part.</a:t>
            </a:r>
          </a:p>
        </p:txBody>
      </p:sp>
      <p:sp>
        <p:nvSpPr>
          <p:cNvPr id="5" name="Text Placeholder 4"/>
          <p:cNvSpPr>
            <a:spLocks noGrp="1"/>
          </p:cNvSpPr>
          <p:nvPr>
            <p:ph type="body" sz="quarter" idx="10" hasCustomPrompt="1"/>
          </p:nvPr>
        </p:nvSpPr>
        <p:spPr>
          <a:xfrm>
            <a:off x="-114300" y="38100"/>
            <a:ext cx="3276600" cy="2219325"/>
          </a:xfrm>
        </p:spPr>
        <p:txBody>
          <a:bodyPr anchor="ctr" anchorCtr="0">
            <a:noAutofit/>
          </a:bodyPr>
          <a:lstStyle>
            <a:lvl1pPr marL="0" indent="0" algn="ctr" defTabSz="914400" rtl="0" eaLnBrk="1" latinLnBrk="0" hangingPunct="1">
              <a:buNone/>
              <a:defRPr lang="en-US" sz="11500" b="0" i="0" kern="1200" dirty="0">
                <a:solidFill>
                  <a:schemeClr val="bg1"/>
                </a:solidFill>
                <a:latin typeface="Constantia"/>
                <a:ea typeface="+mn-ea"/>
                <a:cs typeface="Constantia"/>
              </a:defRPr>
            </a:lvl1pPr>
          </a:lstStyle>
          <a:p>
            <a:pPr lvl="0"/>
            <a:r>
              <a:rPr lang="en-US" dirty="0" err="1" smtClean="0"/>
              <a:t>Ch</a:t>
            </a:r>
            <a:r>
              <a:rPr lang="en-US" dirty="0" smtClean="0"/>
              <a:t>#</a:t>
            </a:r>
            <a:endParaRPr lang="en-US"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318375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981200"/>
            <a:ext cx="3124200" cy="2590800"/>
          </a:xfrm>
        </p:spPr>
        <p:txBody>
          <a:bodyPr/>
          <a:lstStyle>
            <a:lvl1pPr>
              <a:defRPr sz="4400" spc="-15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4800600"/>
            <a:ext cx="32004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Box 17"/>
          <p:cNvSpPr txBox="1">
            <a:spLocks noChangeArrowheads="1"/>
          </p:cNvSpPr>
          <p:nvPr userDrawn="1"/>
        </p:nvSpPr>
        <p:spPr bwMode="auto">
          <a:xfrm>
            <a:off x="0" y="6477000"/>
            <a:ext cx="3886200" cy="338554"/>
          </a:xfrm>
          <a:prstGeom prst="rect">
            <a:avLst/>
          </a:prstGeom>
          <a:noFill/>
          <a:ln w="9525">
            <a:noFill/>
            <a:miter lim="800000"/>
            <a:headEnd/>
            <a:tailEnd/>
          </a:ln>
        </p:spPr>
        <p:txBody>
          <a:bodyPr wrap="square">
            <a:prstTxWarp prst="textNoShape">
              <a:avLst/>
            </a:prstTxWarp>
            <a:spAutoFit/>
          </a:bodyPr>
          <a:lstStyle/>
          <a:p>
            <a:pPr>
              <a:spcBef>
                <a:spcPct val="50000"/>
              </a:spcBef>
              <a:defRPr/>
            </a:pPr>
            <a:r>
              <a:rPr lang="en-US" sz="800" dirty="0">
                <a:solidFill>
                  <a:schemeClr val="tx1"/>
                </a:solidFill>
                <a:latin typeface="Arial" pitchFamily="-111" charset="0"/>
                <a:ea typeface="ＭＳ Ｐゴシック" pitchFamily="-111" charset="-128"/>
                <a:cs typeface="ＭＳ Ｐゴシック" pitchFamily="-111" charset="-128"/>
              </a:rPr>
              <a:t>©2013 Cengage Learning. All Rights Reserved. May not be scanned, copied or duplicated, or posted to a publicly accessible website, in whole or in part.</a:t>
            </a:r>
          </a:p>
        </p:txBody>
      </p:sp>
      <p:sp>
        <p:nvSpPr>
          <p:cNvPr id="5" name="Text Placeholder 4"/>
          <p:cNvSpPr>
            <a:spLocks noGrp="1"/>
          </p:cNvSpPr>
          <p:nvPr>
            <p:ph type="body" sz="quarter" idx="10" hasCustomPrompt="1"/>
          </p:nvPr>
        </p:nvSpPr>
        <p:spPr>
          <a:xfrm>
            <a:off x="-114300" y="38100"/>
            <a:ext cx="3276600" cy="2219325"/>
          </a:xfrm>
        </p:spPr>
        <p:txBody>
          <a:bodyPr anchor="ctr" anchorCtr="0">
            <a:noAutofit/>
          </a:bodyPr>
          <a:lstStyle>
            <a:lvl1pPr marL="0" indent="0" algn="ctr" defTabSz="914400" rtl="0" eaLnBrk="1" latinLnBrk="0" hangingPunct="1">
              <a:buNone/>
              <a:defRPr lang="en-US" sz="11500" b="0" i="0" kern="1200" dirty="0">
                <a:solidFill>
                  <a:schemeClr val="bg1"/>
                </a:solidFill>
                <a:latin typeface="Constantia"/>
                <a:ea typeface="+mn-ea"/>
                <a:cs typeface="Constantia"/>
              </a:defRPr>
            </a:lvl1pPr>
          </a:lstStyle>
          <a:p>
            <a:pPr lvl="0"/>
            <a:r>
              <a:rPr lang="en-US" dirty="0" err="1" smtClean="0"/>
              <a:t>Ch</a:t>
            </a:r>
            <a:r>
              <a:rPr lang="en-US" dirty="0" smtClean="0"/>
              <a:t>#</a:t>
            </a:r>
            <a:endParaRPr lang="en-US"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294231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981200"/>
            <a:ext cx="3124200" cy="2590800"/>
          </a:xfrm>
        </p:spPr>
        <p:txBody>
          <a:bodyPr/>
          <a:lstStyle>
            <a:lvl1pPr>
              <a:defRPr sz="4400" spc="-15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4800600"/>
            <a:ext cx="32004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Box 17"/>
          <p:cNvSpPr txBox="1">
            <a:spLocks noChangeArrowheads="1"/>
          </p:cNvSpPr>
          <p:nvPr userDrawn="1"/>
        </p:nvSpPr>
        <p:spPr bwMode="auto">
          <a:xfrm>
            <a:off x="0" y="6477000"/>
            <a:ext cx="3886200" cy="338554"/>
          </a:xfrm>
          <a:prstGeom prst="rect">
            <a:avLst/>
          </a:prstGeom>
          <a:noFill/>
          <a:ln w="9525">
            <a:noFill/>
            <a:miter lim="800000"/>
            <a:headEnd/>
            <a:tailEnd/>
          </a:ln>
        </p:spPr>
        <p:txBody>
          <a:bodyPr wrap="square">
            <a:prstTxWarp prst="textNoShape">
              <a:avLst/>
            </a:prstTxWarp>
            <a:spAutoFit/>
          </a:bodyPr>
          <a:lstStyle/>
          <a:p>
            <a:pPr>
              <a:spcBef>
                <a:spcPct val="50000"/>
              </a:spcBef>
              <a:defRPr/>
            </a:pPr>
            <a:r>
              <a:rPr lang="en-US" sz="800" dirty="0">
                <a:solidFill>
                  <a:schemeClr val="tx1"/>
                </a:solidFill>
                <a:latin typeface="Arial" pitchFamily="-111" charset="0"/>
                <a:ea typeface="ＭＳ Ｐゴシック" pitchFamily="-111" charset="-128"/>
                <a:cs typeface="ＭＳ Ｐゴシック" pitchFamily="-111" charset="-128"/>
              </a:rPr>
              <a:t>©2013 Cengage Learning. All Rights Reserved. May not be scanned, copied or duplicated, or posted to a publicly accessible website, in whole or in part.</a:t>
            </a:r>
          </a:p>
        </p:txBody>
      </p:sp>
      <p:sp>
        <p:nvSpPr>
          <p:cNvPr id="5" name="Text Placeholder 4"/>
          <p:cNvSpPr>
            <a:spLocks noGrp="1"/>
          </p:cNvSpPr>
          <p:nvPr>
            <p:ph type="body" sz="quarter" idx="10" hasCustomPrompt="1"/>
          </p:nvPr>
        </p:nvSpPr>
        <p:spPr>
          <a:xfrm>
            <a:off x="-114300" y="38100"/>
            <a:ext cx="3276600" cy="2219325"/>
          </a:xfrm>
        </p:spPr>
        <p:txBody>
          <a:bodyPr anchor="ctr" anchorCtr="0">
            <a:noAutofit/>
          </a:bodyPr>
          <a:lstStyle>
            <a:lvl1pPr marL="0" indent="0" algn="ctr" defTabSz="914400" rtl="0" eaLnBrk="1" latinLnBrk="0" hangingPunct="1">
              <a:buNone/>
              <a:defRPr lang="en-US" sz="11500" b="0" i="0" kern="1200" dirty="0">
                <a:solidFill>
                  <a:schemeClr val="bg1"/>
                </a:solidFill>
                <a:latin typeface="Constantia"/>
                <a:ea typeface="+mn-ea"/>
                <a:cs typeface="Constantia"/>
              </a:defRPr>
            </a:lvl1pPr>
          </a:lstStyle>
          <a:p>
            <a:pPr lvl="0"/>
            <a:r>
              <a:rPr lang="en-US" dirty="0" err="1" smtClean="0"/>
              <a:t>Ch</a:t>
            </a:r>
            <a:r>
              <a:rPr lang="en-US" dirty="0" smtClean="0"/>
              <a:t>#</a:t>
            </a:r>
            <a:endParaRPr lang="en-US"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299239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981200"/>
            <a:ext cx="3124200" cy="2590800"/>
          </a:xfrm>
        </p:spPr>
        <p:txBody>
          <a:bodyPr/>
          <a:lstStyle>
            <a:lvl1pPr>
              <a:defRPr sz="4400" spc="-15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4800600"/>
            <a:ext cx="32004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Box 17"/>
          <p:cNvSpPr txBox="1">
            <a:spLocks noChangeArrowheads="1"/>
          </p:cNvSpPr>
          <p:nvPr userDrawn="1"/>
        </p:nvSpPr>
        <p:spPr bwMode="auto">
          <a:xfrm>
            <a:off x="0" y="6477000"/>
            <a:ext cx="3886200" cy="338554"/>
          </a:xfrm>
          <a:prstGeom prst="rect">
            <a:avLst/>
          </a:prstGeom>
          <a:noFill/>
          <a:ln w="9525">
            <a:noFill/>
            <a:miter lim="800000"/>
            <a:headEnd/>
            <a:tailEnd/>
          </a:ln>
        </p:spPr>
        <p:txBody>
          <a:bodyPr wrap="square">
            <a:prstTxWarp prst="textNoShape">
              <a:avLst/>
            </a:prstTxWarp>
            <a:spAutoFit/>
          </a:bodyPr>
          <a:lstStyle/>
          <a:p>
            <a:pPr>
              <a:spcBef>
                <a:spcPct val="50000"/>
              </a:spcBef>
              <a:defRPr/>
            </a:pPr>
            <a:r>
              <a:rPr lang="en-US" sz="800" dirty="0">
                <a:solidFill>
                  <a:schemeClr val="tx1"/>
                </a:solidFill>
                <a:latin typeface="Arial" pitchFamily="-111" charset="0"/>
                <a:ea typeface="ＭＳ Ｐゴシック" pitchFamily="-111" charset="-128"/>
                <a:cs typeface="ＭＳ Ｐゴシック" pitchFamily="-111" charset="-128"/>
              </a:rPr>
              <a:t>©2013 Cengage Learning. All Rights Reserved. May not be scanned, copied or duplicated, or posted to a publicly accessible website, in whole or in part.</a:t>
            </a:r>
          </a:p>
        </p:txBody>
      </p:sp>
      <p:sp>
        <p:nvSpPr>
          <p:cNvPr id="5" name="Text Placeholder 4"/>
          <p:cNvSpPr>
            <a:spLocks noGrp="1"/>
          </p:cNvSpPr>
          <p:nvPr>
            <p:ph type="body" sz="quarter" idx="10" hasCustomPrompt="1"/>
          </p:nvPr>
        </p:nvSpPr>
        <p:spPr>
          <a:xfrm>
            <a:off x="-114300" y="38100"/>
            <a:ext cx="3276600" cy="2219325"/>
          </a:xfrm>
        </p:spPr>
        <p:txBody>
          <a:bodyPr anchor="ctr" anchorCtr="0">
            <a:noAutofit/>
          </a:bodyPr>
          <a:lstStyle>
            <a:lvl1pPr marL="0" indent="0" algn="ctr" defTabSz="914400" rtl="0" eaLnBrk="1" latinLnBrk="0" hangingPunct="1">
              <a:buNone/>
              <a:defRPr lang="en-US" sz="11500" b="0" i="0" kern="1200" dirty="0">
                <a:solidFill>
                  <a:schemeClr val="bg1"/>
                </a:solidFill>
                <a:latin typeface="Constantia"/>
                <a:ea typeface="+mn-ea"/>
                <a:cs typeface="Constantia"/>
              </a:defRPr>
            </a:lvl1pPr>
          </a:lstStyle>
          <a:p>
            <a:pPr lvl="0"/>
            <a:r>
              <a:rPr lang="en-US" dirty="0" err="1" smtClean="0"/>
              <a:t>Ch</a:t>
            </a:r>
            <a:r>
              <a:rPr lang="en-US" dirty="0" smtClean="0"/>
              <a:t>#</a:t>
            </a:r>
            <a:endParaRPr lang="en-US"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01231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4" name="Rectangle 3"/>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Slide Number Placeholder 2"/>
          <p:cNvSpPr txBox="1">
            <a:spLocks/>
          </p:cNvSpPr>
          <p:nvPr userDrawn="1"/>
        </p:nvSpPr>
        <p:spPr>
          <a:xfrm>
            <a:off x="6721475" y="6483350"/>
            <a:ext cx="2411413" cy="365125"/>
          </a:xfrm>
          <a:prstGeom prst="rect">
            <a:avLst/>
          </a:prstGeom>
        </p:spPr>
        <p:txBody>
          <a:bodyPr anchor="b"/>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F92D2E3F-040F-46A2-A67F-40804B534D28}" type="slidenum">
              <a:rPr lang="en-US" altLang="en-US" sz="1200" b="1" smtClean="0">
                <a:solidFill>
                  <a:srgbClr val="000000"/>
                </a:solidFill>
              </a:rPr>
              <a:pPr algn="r" eaLnBrk="1" hangingPunct="1">
                <a:defRPr/>
              </a:pPr>
              <a:t>‹#›</a:t>
            </a:fld>
            <a:endParaRPr lang="en-US" altLang="en-US" sz="1200" b="1" smtClean="0">
              <a:solidFill>
                <a:srgbClr val="000000"/>
              </a:solidFill>
            </a:endParaRPr>
          </a:p>
        </p:txBody>
      </p:sp>
      <p:sp>
        <p:nvSpPr>
          <p:cNvPr id="6" name="Footer Placeholder 1"/>
          <p:cNvSpPr txBox="1">
            <a:spLocks/>
          </p:cNvSpPr>
          <p:nvPr userDrawn="1"/>
        </p:nvSpPr>
        <p:spPr>
          <a:xfrm>
            <a:off x="300038" y="659143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smtClean="0">
                <a:solidFill>
                  <a:schemeClr val="tx1"/>
                </a:solidFill>
                <a:latin typeface="Arial Narrow"/>
                <a:cs typeface="Arial Narrow"/>
              </a:rPr>
              <a:t>Copyright ©2017 Cengage Learning. All Rights Reserved. May not be scanned, copied or duplicated, or posted to a publicly accessible website, in whole or in part. </a:t>
            </a:r>
            <a:endParaRPr lang="en-US" sz="700" kern="700" spc="50" dirty="0">
              <a:solidFill>
                <a:schemeClr val="tx1"/>
              </a:solidFill>
              <a:latin typeface="Arial Narrow"/>
              <a:cs typeface="Arial Narrow"/>
            </a:endParaRPr>
          </a:p>
        </p:txBody>
      </p:sp>
      <p:pic>
        <p:nvPicPr>
          <p:cNvPr id="7"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smtClean="0">
                <a:solidFill>
                  <a:srgbClr val="000000"/>
                </a:solidFill>
              </a:rPr>
              <a:t>GOVT8 | CH1</a:t>
            </a:r>
            <a:endParaRPr lang="en-US" b="1" dirty="0">
              <a:solidFill>
                <a:srgbClr val="000000"/>
              </a:solidFill>
            </a:endParaRPr>
          </a:p>
        </p:txBody>
      </p:sp>
      <p:sp>
        <p:nvSpPr>
          <p:cNvPr id="2"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a:t>Click to edit Master title style</a:t>
            </a:r>
          </a:p>
        </p:txBody>
      </p:sp>
      <p:sp>
        <p:nvSpPr>
          <p:cNvPr id="3" name="Content Placeholder 2"/>
          <p:cNvSpPr>
            <a:spLocks noGrp="1"/>
          </p:cNvSpPr>
          <p:nvPr>
            <p:ph idx="1"/>
          </p:nvPr>
        </p:nvSpPr>
        <p:spPr>
          <a:xfrm>
            <a:off x="994500" y="15329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0"/>
          </p:nvPr>
        </p:nvSpPr>
        <p:spPr/>
        <p:txBody>
          <a:bodyPr/>
          <a:lstStyle>
            <a:lvl1pPr>
              <a:defRPr/>
            </a:lvl1pPr>
          </a:lstStyle>
          <a:p>
            <a:pPr>
              <a:defRPr/>
            </a:pPr>
            <a:fld id="{1202CCB0-9925-4C57-9DAF-4271828A7AD2}" type="datetimeFigureOut">
              <a:rPr lang="en-US"/>
              <a:pPr>
                <a:defRPr/>
              </a:pPr>
              <a:t>1/13/2016</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D42FBDAB-BFA9-4D52-A02E-921DAF8CC505}" type="slidenum">
              <a:rPr lang="en-US" altLang="en-US"/>
              <a:pPr>
                <a:defRPr/>
              </a:pPr>
              <a:t>‹#›</a:t>
            </a:fld>
            <a:endParaRPr lang="en-US" altLang="en-US"/>
          </a:p>
        </p:txBody>
      </p:sp>
    </p:spTree>
    <p:extLst>
      <p:ext uri="{BB962C8B-B14F-4D97-AF65-F5344CB8AC3E}">
        <p14:creationId xmlns:p14="http://schemas.microsoft.com/office/powerpoint/2010/main" val="26024129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Rectangle 2"/>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Slide Number Placeholder 2"/>
          <p:cNvSpPr txBox="1">
            <a:spLocks/>
          </p:cNvSpPr>
          <p:nvPr userDrawn="1"/>
        </p:nvSpPr>
        <p:spPr>
          <a:xfrm>
            <a:off x="6721475" y="6483350"/>
            <a:ext cx="2411413" cy="365125"/>
          </a:xfrm>
          <a:prstGeom prst="rect">
            <a:avLst/>
          </a:prstGeom>
        </p:spPr>
        <p:txBody>
          <a:bodyPr anchor="b"/>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472B9C3D-A528-47FC-A1EE-2993BEE04FC6}" type="slidenum">
              <a:rPr lang="en-US" altLang="en-US" sz="1200" b="1" smtClean="0">
                <a:solidFill>
                  <a:srgbClr val="000000"/>
                </a:solidFill>
              </a:rPr>
              <a:pPr algn="r" eaLnBrk="1" hangingPunct="1">
                <a:defRPr/>
              </a:pPr>
              <a:t>‹#›</a:t>
            </a:fld>
            <a:endParaRPr lang="en-US" altLang="en-US" sz="1200" b="1" smtClean="0">
              <a:solidFill>
                <a:srgbClr val="000000"/>
              </a:solidFill>
            </a:endParaRPr>
          </a:p>
        </p:txBody>
      </p:sp>
      <p:sp>
        <p:nvSpPr>
          <p:cNvPr id="5" name="Footer Placeholder 1"/>
          <p:cNvSpPr txBox="1">
            <a:spLocks/>
          </p:cNvSpPr>
          <p:nvPr userDrawn="1"/>
        </p:nvSpPr>
        <p:spPr>
          <a:xfrm>
            <a:off x="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smtClean="0">
                <a:latin typeface="Arial Narrow"/>
                <a:cs typeface="Arial Narrow"/>
              </a:rPr>
              <a:t>Copyright ©2017 Cengage Learning. All Rights Reserved. May not be scanned, copied or duplicated, or posted to a publicly accessible website, in whole or in part. </a:t>
            </a:r>
            <a:endParaRPr lang="en-US" sz="700" kern="700" spc="50" dirty="0">
              <a:latin typeface="Arial Narrow"/>
              <a:cs typeface="Arial Narrow"/>
            </a:endParaRPr>
          </a:p>
        </p:txBody>
      </p:sp>
      <p:sp>
        <p:nvSpPr>
          <p:cNvPr id="6" name="Rectangle 5"/>
          <p:cNvSpPr/>
          <p:nvPr userDrawn="1"/>
        </p:nvSpPr>
        <p:spPr>
          <a:xfrm>
            <a:off x="0" y="368300"/>
            <a:ext cx="2600325" cy="584200"/>
          </a:xfrm>
          <a:prstGeom prst="rect">
            <a:avLst/>
          </a:prstGeom>
          <a:solidFill>
            <a:srgbClr val="5B8A3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extBox 6"/>
          <p:cNvSpPr txBox="1">
            <a:spLocks noChangeArrowheads="1"/>
          </p:cNvSpPr>
          <p:nvPr userDrawn="1"/>
        </p:nvSpPr>
        <p:spPr bwMode="auto">
          <a:xfrm>
            <a:off x="1588" y="368300"/>
            <a:ext cx="1450975" cy="584200"/>
          </a:xfrm>
          <a:prstGeom prst="rect">
            <a:avLst/>
          </a:prstGeom>
          <a:solidFill>
            <a:srgbClr val="5B8A3C"/>
          </a:solidFill>
          <a:ln>
            <a:noFill/>
          </a:ln>
          <a:extLst/>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eaLnBrk="1" hangingPunct="1">
              <a:defRPr/>
            </a:pPr>
            <a:r>
              <a:rPr lang="en-US" altLang="en-US" sz="3200" b="1" dirty="0" smtClean="0">
                <a:solidFill>
                  <a:schemeClr val="bg1"/>
                </a:solidFill>
                <a:latin typeface="Franklin Gothic Medium" pitchFamily="34" charset="0"/>
                <a:ea typeface="Franklin Gothic Medium" pitchFamily="34" charset="0"/>
                <a:cs typeface="Franklin Gothic Medium" pitchFamily="34" charset="0"/>
              </a:rPr>
              <a:t>Table</a:t>
            </a:r>
            <a:endParaRPr lang="en-US" altLang="en-US" sz="3200" b="1" i="1" dirty="0" smtClean="0">
              <a:solidFill>
                <a:schemeClr val="bg1"/>
              </a:solidFill>
              <a:latin typeface="Franklin Gothic Medium" pitchFamily="34" charset="0"/>
              <a:ea typeface="Franklin Gothic Medium" pitchFamily="34" charset="0"/>
              <a:cs typeface="Franklin Gothic Medium" pitchFamily="34" charset="0"/>
            </a:endParaRPr>
          </a:p>
        </p:txBody>
      </p:sp>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smtClean="0">
                <a:solidFill>
                  <a:srgbClr val="000000"/>
                </a:solidFill>
              </a:rPr>
              <a:t>GOVT8 | CH1</a:t>
            </a:r>
            <a:endParaRPr lang="en-US" b="1" dirty="0">
              <a:solidFill>
                <a:srgbClr val="000000"/>
              </a:solidFill>
            </a:endParaRPr>
          </a:p>
        </p:txBody>
      </p:sp>
      <p:sp>
        <p:nvSpPr>
          <p:cNvPr id="2" name="Title 1"/>
          <p:cNvSpPr>
            <a:spLocks noGrp="1"/>
          </p:cNvSpPr>
          <p:nvPr>
            <p:ph type="title"/>
          </p:nvPr>
        </p:nvSpPr>
        <p:spPr>
          <a:xfrm>
            <a:off x="1453012" y="418404"/>
            <a:ext cx="7536700" cy="983201"/>
          </a:xfrm>
        </p:spPr>
        <p:txBody>
          <a:bodyPr anchor="t">
            <a:normAutofit/>
          </a:bodyPr>
          <a:lstStyle>
            <a:lvl1pPr marL="1280160" indent="-1280160" algn="l">
              <a:defRPr sz="2800" b="1">
                <a:latin typeface="Franklin Gothic Medium"/>
                <a:cs typeface="Franklin Gothic Medium"/>
              </a:defRPr>
            </a:lvl1pPr>
          </a:lstStyle>
          <a:p>
            <a:r>
              <a:rPr lang="en-US" smtClean="0"/>
              <a:t>Click to edit Master title style</a:t>
            </a:r>
            <a:endParaRPr lang="en-US"/>
          </a:p>
        </p:txBody>
      </p:sp>
      <p:sp>
        <p:nvSpPr>
          <p:cNvPr id="9" name="Date Placeholder 3"/>
          <p:cNvSpPr>
            <a:spLocks noGrp="1"/>
          </p:cNvSpPr>
          <p:nvPr>
            <p:ph type="dt" sz="half" idx="10"/>
          </p:nvPr>
        </p:nvSpPr>
        <p:spPr/>
        <p:txBody>
          <a:bodyPr/>
          <a:lstStyle>
            <a:lvl1pPr>
              <a:defRPr/>
            </a:lvl1pPr>
          </a:lstStyle>
          <a:p>
            <a:pPr>
              <a:defRPr/>
            </a:pPr>
            <a:fld id="{83AE095B-BCF8-4566-8830-F5FB9758B079}" type="datetimeFigureOut">
              <a:rPr lang="en-US"/>
              <a:pPr>
                <a:defRPr/>
              </a:pPr>
              <a:t>1/13/2016</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8AE4EBCE-DF83-4C7F-8C0C-058A48553AA5}" type="slidenum">
              <a:rPr lang="en-US" altLang="en-US"/>
              <a:pPr>
                <a:defRPr/>
              </a:pPr>
              <a:t>‹#›</a:t>
            </a:fld>
            <a:endParaRPr lang="en-US" altLang="en-US"/>
          </a:p>
        </p:txBody>
      </p:sp>
    </p:spTree>
    <p:extLst>
      <p:ext uri="{BB962C8B-B14F-4D97-AF65-F5344CB8AC3E}">
        <p14:creationId xmlns:p14="http://schemas.microsoft.com/office/powerpoint/2010/main" val="26920340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Rectangle 2"/>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Slide Number Placeholder 2"/>
          <p:cNvSpPr txBox="1">
            <a:spLocks/>
          </p:cNvSpPr>
          <p:nvPr userDrawn="1"/>
        </p:nvSpPr>
        <p:spPr>
          <a:xfrm>
            <a:off x="6721475" y="6483350"/>
            <a:ext cx="2411413" cy="365125"/>
          </a:xfrm>
          <a:prstGeom prst="rect">
            <a:avLst/>
          </a:prstGeom>
        </p:spPr>
        <p:txBody>
          <a:bodyPr anchor="b"/>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F9985B58-E769-49DC-BA86-7202C83332B0}" type="slidenum">
              <a:rPr lang="en-US" altLang="en-US" sz="1200" b="1" smtClean="0">
                <a:solidFill>
                  <a:srgbClr val="000000"/>
                </a:solidFill>
              </a:rPr>
              <a:pPr algn="r" eaLnBrk="1" hangingPunct="1">
                <a:defRPr/>
              </a:pPr>
              <a:t>‹#›</a:t>
            </a:fld>
            <a:endParaRPr lang="en-US" altLang="en-US" sz="1200" b="1" smtClean="0">
              <a:solidFill>
                <a:srgbClr val="000000"/>
              </a:solidFill>
            </a:endParaRPr>
          </a:p>
        </p:txBody>
      </p:sp>
      <p:sp>
        <p:nvSpPr>
          <p:cNvPr id="6" name="Rectangle 5"/>
          <p:cNvSpPr/>
          <p:nvPr userDrawn="1"/>
        </p:nvSpPr>
        <p:spPr>
          <a:xfrm>
            <a:off x="0" y="368300"/>
            <a:ext cx="2600325" cy="584200"/>
          </a:xfrm>
          <a:prstGeom prst="rect">
            <a:avLst/>
          </a:prstGeom>
          <a:solidFill>
            <a:srgbClr val="5B8A3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extBox 6"/>
          <p:cNvSpPr txBox="1">
            <a:spLocks noChangeArrowheads="1"/>
          </p:cNvSpPr>
          <p:nvPr userDrawn="1"/>
        </p:nvSpPr>
        <p:spPr bwMode="auto">
          <a:xfrm>
            <a:off x="1588" y="368300"/>
            <a:ext cx="1450975" cy="584200"/>
          </a:xfrm>
          <a:prstGeom prst="rect">
            <a:avLst/>
          </a:prstGeom>
          <a:solidFill>
            <a:srgbClr val="5B8A3C"/>
          </a:solidFill>
          <a:ln>
            <a:noFill/>
          </a:ln>
          <a:extLst/>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eaLnBrk="1" hangingPunct="1">
              <a:defRPr/>
            </a:pPr>
            <a:r>
              <a:rPr lang="en-US" altLang="en-US" sz="3200" b="1" smtClean="0">
                <a:solidFill>
                  <a:schemeClr val="bg1"/>
                </a:solidFill>
                <a:latin typeface="Franklin Gothic Medium" pitchFamily="34" charset="0"/>
                <a:ea typeface="Franklin Gothic Medium" pitchFamily="34" charset="0"/>
                <a:cs typeface="Franklin Gothic Medium" pitchFamily="34" charset="0"/>
              </a:rPr>
              <a:t>Figure</a:t>
            </a:r>
            <a:endParaRPr lang="en-US" altLang="en-US" sz="3200" b="1" i="1" smtClean="0">
              <a:solidFill>
                <a:schemeClr val="bg1"/>
              </a:solidFill>
              <a:latin typeface="Franklin Gothic Medium" pitchFamily="34" charset="0"/>
              <a:ea typeface="Franklin Gothic Medium" pitchFamily="34" charset="0"/>
              <a:cs typeface="Franklin Gothic Medium" pitchFamily="34" charset="0"/>
            </a:endParaRPr>
          </a:p>
        </p:txBody>
      </p:sp>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smtClean="0">
                <a:solidFill>
                  <a:srgbClr val="000000"/>
                </a:solidFill>
              </a:rPr>
              <a:t>SELL5 | CH6</a:t>
            </a:r>
            <a:endParaRPr lang="en-US" b="1" dirty="0">
              <a:solidFill>
                <a:srgbClr val="000000"/>
              </a:solidFill>
            </a:endParaRPr>
          </a:p>
        </p:txBody>
      </p:sp>
      <p:sp>
        <p:nvSpPr>
          <p:cNvPr id="2" name="Title 1"/>
          <p:cNvSpPr>
            <a:spLocks noGrp="1"/>
          </p:cNvSpPr>
          <p:nvPr>
            <p:ph type="title"/>
          </p:nvPr>
        </p:nvSpPr>
        <p:spPr>
          <a:xfrm>
            <a:off x="1453012" y="418404"/>
            <a:ext cx="7536700" cy="983201"/>
          </a:xfrm>
        </p:spPr>
        <p:txBody>
          <a:bodyPr anchor="t">
            <a:normAutofit/>
          </a:bodyPr>
          <a:lstStyle>
            <a:lvl1pPr marL="1280160" indent="-1280160" algn="l">
              <a:defRPr sz="2800" b="1">
                <a:latin typeface="Franklin Gothic Medium"/>
                <a:cs typeface="Franklin Gothic Medium"/>
              </a:defRPr>
            </a:lvl1pPr>
          </a:lstStyle>
          <a:p>
            <a:r>
              <a:rPr lang="en-US" smtClean="0"/>
              <a:t>Click to edit Master title style</a:t>
            </a:r>
            <a:endParaRPr lang="en-US"/>
          </a:p>
        </p:txBody>
      </p:sp>
      <p:sp>
        <p:nvSpPr>
          <p:cNvPr id="9" name="Date Placeholder 3"/>
          <p:cNvSpPr>
            <a:spLocks noGrp="1"/>
          </p:cNvSpPr>
          <p:nvPr>
            <p:ph type="dt" sz="half" idx="10"/>
          </p:nvPr>
        </p:nvSpPr>
        <p:spPr/>
        <p:txBody>
          <a:bodyPr/>
          <a:lstStyle>
            <a:lvl1pPr>
              <a:defRPr/>
            </a:lvl1pPr>
          </a:lstStyle>
          <a:p>
            <a:pPr>
              <a:defRPr/>
            </a:pPr>
            <a:fld id="{025F0066-16FD-43F4-9753-1837A6BC77B4}" type="datetimeFigureOut">
              <a:rPr lang="en-US"/>
              <a:pPr>
                <a:defRPr/>
              </a:pPr>
              <a:t>1/13/2016</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E3E27AEA-D96E-4C25-9D9B-51A6E47E5C4C}" type="slidenum">
              <a:rPr lang="en-US" altLang="en-US"/>
              <a:pPr>
                <a:defRPr/>
              </a:pPr>
              <a:t>‹#›</a:t>
            </a:fld>
            <a:endParaRPr lang="en-US" altLang="en-US"/>
          </a:p>
        </p:txBody>
      </p:sp>
      <p:sp>
        <p:nvSpPr>
          <p:cNvPr id="12" name="Footer Placeholder 1"/>
          <p:cNvSpPr txBox="1">
            <a:spLocks/>
          </p:cNvSpPr>
          <p:nvPr userDrawn="1"/>
        </p:nvSpPr>
        <p:spPr>
          <a:xfrm>
            <a:off x="300038" y="659143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smtClean="0">
                <a:solidFill>
                  <a:schemeClr val="tx1"/>
                </a:solidFill>
                <a:latin typeface="Arial Narrow"/>
                <a:cs typeface="Arial Narrow"/>
              </a:rPr>
              <a:t>Copyright ©2017 Cengage Learning. All Rights Reserved. May not be scanned, copied or duplicated, or posted to a publicly accessible website, in whole or in part. </a:t>
            </a:r>
            <a:endParaRPr lang="en-US" sz="700" kern="700" spc="50" dirty="0">
              <a:solidFill>
                <a:schemeClr val="tx1"/>
              </a:solidFill>
              <a:latin typeface="Arial Narrow"/>
              <a:cs typeface="Arial Narrow"/>
            </a:endParaRPr>
          </a:p>
        </p:txBody>
      </p:sp>
    </p:spTree>
    <p:extLst>
      <p:ext uri="{BB962C8B-B14F-4D97-AF65-F5344CB8AC3E}">
        <p14:creationId xmlns:p14="http://schemas.microsoft.com/office/powerpoint/2010/main" val="42001940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Rectangle 2"/>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Slide Number Placeholder 2"/>
          <p:cNvSpPr txBox="1">
            <a:spLocks/>
          </p:cNvSpPr>
          <p:nvPr userDrawn="1"/>
        </p:nvSpPr>
        <p:spPr>
          <a:xfrm>
            <a:off x="6721475" y="6483350"/>
            <a:ext cx="2411413" cy="365125"/>
          </a:xfrm>
          <a:prstGeom prst="rect">
            <a:avLst/>
          </a:prstGeom>
        </p:spPr>
        <p:txBody>
          <a:bodyPr anchor="b"/>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9FD9D570-796A-4176-8DEE-9A4459960181}" type="slidenum">
              <a:rPr lang="en-US" altLang="en-US" sz="1200" b="1" smtClean="0">
                <a:solidFill>
                  <a:srgbClr val="000000"/>
                </a:solidFill>
              </a:rPr>
              <a:pPr algn="r" eaLnBrk="1" hangingPunct="1">
                <a:defRPr/>
              </a:pPr>
              <a:t>‹#›</a:t>
            </a:fld>
            <a:endParaRPr lang="en-US" altLang="en-US" sz="1200" b="1" smtClean="0">
              <a:solidFill>
                <a:srgbClr val="000000"/>
              </a:solidFill>
            </a:endParaRPr>
          </a:p>
        </p:txBody>
      </p:sp>
      <p:sp>
        <p:nvSpPr>
          <p:cNvPr id="6" name="Rectangle 5"/>
          <p:cNvSpPr/>
          <p:nvPr userDrawn="1"/>
        </p:nvSpPr>
        <p:spPr>
          <a:xfrm>
            <a:off x="0" y="368300"/>
            <a:ext cx="2600325" cy="584200"/>
          </a:xfrm>
          <a:prstGeom prst="rect">
            <a:avLst/>
          </a:prstGeom>
          <a:solidFill>
            <a:srgbClr val="5B8A3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extBox 6"/>
          <p:cNvSpPr txBox="1">
            <a:spLocks noChangeArrowheads="1"/>
          </p:cNvSpPr>
          <p:nvPr userDrawn="1"/>
        </p:nvSpPr>
        <p:spPr bwMode="auto">
          <a:xfrm>
            <a:off x="1588" y="368300"/>
            <a:ext cx="1450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eaLnBrk="1" hangingPunct="1">
              <a:defRPr/>
            </a:pPr>
            <a:r>
              <a:rPr lang="en-US" altLang="en-US" sz="3200" b="1" smtClean="0">
                <a:solidFill>
                  <a:schemeClr val="bg1"/>
                </a:solidFill>
                <a:latin typeface="Franklin Gothic Medium" pitchFamily="34" charset="0"/>
                <a:ea typeface="Franklin Gothic Medium" pitchFamily="34" charset="0"/>
                <a:cs typeface="Franklin Gothic Medium" pitchFamily="34" charset="0"/>
              </a:rPr>
              <a:t>Exhibit</a:t>
            </a:r>
            <a:endParaRPr lang="en-US" altLang="en-US" sz="3200" b="1" i="1" smtClean="0">
              <a:solidFill>
                <a:schemeClr val="bg1"/>
              </a:solidFill>
              <a:latin typeface="Franklin Gothic Medium" pitchFamily="34" charset="0"/>
              <a:ea typeface="Franklin Gothic Medium" pitchFamily="34" charset="0"/>
              <a:cs typeface="Franklin Gothic Medium" pitchFamily="34" charset="0"/>
            </a:endParaRPr>
          </a:p>
        </p:txBody>
      </p:sp>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smtClean="0">
                <a:solidFill>
                  <a:srgbClr val="000000"/>
                </a:solidFill>
              </a:rPr>
              <a:t>SELL5 | CH6</a:t>
            </a:r>
            <a:endParaRPr lang="en-US" b="1" dirty="0">
              <a:solidFill>
                <a:srgbClr val="000000"/>
              </a:solidFill>
            </a:endParaRPr>
          </a:p>
        </p:txBody>
      </p:sp>
      <p:sp>
        <p:nvSpPr>
          <p:cNvPr id="2" name="Title 1"/>
          <p:cNvSpPr>
            <a:spLocks noGrp="1"/>
          </p:cNvSpPr>
          <p:nvPr>
            <p:ph type="title"/>
          </p:nvPr>
        </p:nvSpPr>
        <p:spPr>
          <a:xfrm>
            <a:off x="1453012" y="418404"/>
            <a:ext cx="7536700" cy="983201"/>
          </a:xfrm>
        </p:spPr>
        <p:txBody>
          <a:bodyPr anchor="t">
            <a:normAutofit/>
          </a:bodyPr>
          <a:lstStyle>
            <a:lvl1pPr marL="1280160" indent="-1280160" algn="l">
              <a:defRPr sz="2800" b="1">
                <a:latin typeface="Franklin Gothic Medium"/>
                <a:cs typeface="Franklin Gothic Medium"/>
              </a:defRPr>
            </a:lvl1pPr>
          </a:lstStyle>
          <a:p>
            <a:r>
              <a:rPr lang="en-US" smtClean="0"/>
              <a:t>Click to edit Master title style</a:t>
            </a:r>
            <a:endParaRPr lang="en-US"/>
          </a:p>
        </p:txBody>
      </p:sp>
      <p:sp>
        <p:nvSpPr>
          <p:cNvPr id="9" name="Date Placeholder 3"/>
          <p:cNvSpPr>
            <a:spLocks noGrp="1"/>
          </p:cNvSpPr>
          <p:nvPr>
            <p:ph type="dt" sz="half" idx="10"/>
          </p:nvPr>
        </p:nvSpPr>
        <p:spPr/>
        <p:txBody>
          <a:bodyPr/>
          <a:lstStyle>
            <a:lvl1pPr>
              <a:defRPr/>
            </a:lvl1pPr>
          </a:lstStyle>
          <a:p>
            <a:pPr>
              <a:defRPr/>
            </a:pPr>
            <a:fld id="{92BA8D2D-7C57-49CB-ABB3-91999DCE5961}" type="datetimeFigureOut">
              <a:rPr lang="en-US"/>
              <a:pPr>
                <a:defRPr/>
              </a:pPr>
              <a:t>1/13/2016</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47AEE60E-048C-465F-A7FD-3B727D0EC214}" type="slidenum">
              <a:rPr lang="en-US" altLang="en-US"/>
              <a:pPr>
                <a:defRPr/>
              </a:pPr>
              <a:t>‹#›</a:t>
            </a:fld>
            <a:endParaRPr lang="en-US" altLang="en-US"/>
          </a:p>
        </p:txBody>
      </p:sp>
      <p:sp>
        <p:nvSpPr>
          <p:cNvPr id="12" name="Footer Placeholder 1"/>
          <p:cNvSpPr txBox="1">
            <a:spLocks/>
          </p:cNvSpPr>
          <p:nvPr userDrawn="1"/>
        </p:nvSpPr>
        <p:spPr>
          <a:xfrm>
            <a:off x="300038" y="659143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smtClean="0">
                <a:solidFill>
                  <a:schemeClr val="tx1"/>
                </a:solidFill>
                <a:latin typeface="Arial Narrow"/>
                <a:cs typeface="Arial Narrow"/>
              </a:rPr>
              <a:t>Copyright ©2017 Cengage Learning. All Rights Reserved. May not be scanned, copied or duplicated, or posted to a publicly accessible website, in whole or in part. </a:t>
            </a:r>
            <a:endParaRPr lang="en-US" sz="700" kern="700" spc="50" dirty="0">
              <a:solidFill>
                <a:schemeClr val="tx1"/>
              </a:solidFill>
              <a:latin typeface="Arial Narrow"/>
              <a:cs typeface="Arial Narrow"/>
            </a:endParaRPr>
          </a:p>
        </p:txBody>
      </p:sp>
    </p:spTree>
    <p:extLst>
      <p:ext uri="{BB962C8B-B14F-4D97-AF65-F5344CB8AC3E}">
        <p14:creationId xmlns:p14="http://schemas.microsoft.com/office/powerpoint/2010/main" val="20108386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flipV="1">
            <a:off x="0" y="-221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userDrawn="1"/>
        </p:nvSpPr>
        <p:spPr>
          <a:xfrm>
            <a:off x="1001713" y="250825"/>
            <a:ext cx="890587" cy="890588"/>
          </a:xfrm>
          <a:prstGeom prst="ellipse">
            <a:avLst/>
          </a:prstGeom>
          <a:solidFill>
            <a:srgbClr val="5B8A3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extBox 6"/>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3200" dirty="0" smtClean="0">
                <a:solidFill>
                  <a:srgbClr val="B00027"/>
                </a:solidFill>
                <a:latin typeface="Arial Narrow" pitchFamily="34" charset="0"/>
                <a:ea typeface="Arial Narrow" pitchFamily="34" charset="0"/>
                <a:cs typeface="Arial Narrow" pitchFamily="34" charset="0"/>
              </a:rPr>
              <a:t>LEARNING OUTCOMES</a:t>
            </a:r>
          </a:p>
        </p:txBody>
      </p:sp>
      <p:pic>
        <p:nvPicPr>
          <p:cNvPr id="8"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userDrawn="1"/>
        </p:nvSpPr>
        <p:spPr>
          <a:xfrm>
            <a:off x="6721475" y="6483350"/>
            <a:ext cx="2411413" cy="365125"/>
          </a:xfrm>
          <a:prstGeom prst="rect">
            <a:avLst/>
          </a:prstGeom>
        </p:spPr>
        <p:txBody>
          <a:bodyPr anchor="b"/>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27782913-C997-46EA-910A-6331CDC38F50}" type="slidenum">
              <a:rPr lang="en-US" altLang="en-US" sz="1200" b="1" smtClean="0">
                <a:solidFill>
                  <a:srgbClr val="000000"/>
                </a:solidFill>
              </a:rPr>
              <a:pPr algn="r" eaLnBrk="1" hangingPunct="1">
                <a:defRPr/>
              </a:pPr>
              <a:t>‹#›</a:t>
            </a:fld>
            <a:endParaRPr lang="en-US" altLang="en-US" sz="1200" b="1" smtClean="0">
              <a:solidFill>
                <a:srgbClr val="000000"/>
              </a:solidFill>
            </a:endParaRPr>
          </a:p>
        </p:txBody>
      </p:sp>
      <p:sp>
        <p:nvSpPr>
          <p:cNvPr id="11"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smtClean="0">
                <a:solidFill>
                  <a:srgbClr val="000000"/>
                </a:solidFill>
              </a:rPr>
              <a:t>SELL5 | CH6</a:t>
            </a:r>
            <a:endParaRPr lang="en-US" b="1" dirty="0">
              <a:solidFill>
                <a:srgbClr val="000000"/>
              </a:solidFill>
            </a:endParaRPr>
          </a:p>
        </p:txBody>
      </p:sp>
      <p:sp>
        <p:nvSpPr>
          <p:cNvPr id="3" name="Content Placeholder 2"/>
          <p:cNvSpPr>
            <a:spLocks noGrp="1"/>
          </p:cNvSpPr>
          <p:nvPr>
            <p:ph idx="1"/>
          </p:nvPr>
        </p:nvSpPr>
        <p:spPr>
          <a:xfrm>
            <a:off x="1215073" y="1456105"/>
            <a:ext cx="7431087" cy="3471496"/>
          </a:xfrm>
        </p:spPr>
        <p:txBody>
          <a:bodyPr>
            <a:normAutofit/>
          </a:bodyPr>
          <a:lstStyle>
            <a:lvl1pPr marL="420624" indent="-420624">
              <a:lnSpc>
                <a:spcPct val="90000"/>
              </a:lnSpc>
              <a:spcBef>
                <a:spcPts val="600"/>
              </a:spcBef>
              <a:buClrTx/>
              <a:buFont typeface="Wingdings" charset="2"/>
              <a:buAutoNum type="arabicPlain"/>
              <a:defRPr sz="2600">
                <a:latin typeface="Rockwell"/>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a:t>Click to edit Master text styles</a:t>
            </a:r>
          </a:p>
        </p:txBody>
      </p:sp>
      <p:sp>
        <p:nvSpPr>
          <p:cNvPr id="12" name="Date Placeholder 3"/>
          <p:cNvSpPr>
            <a:spLocks noGrp="1"/>
          </p:cNvSpPr>
          <p:nvPr>
            <p:ph type="dt" sz="half" idx="10"/>
          </p:nvPr>
        </p:nvSpPr>
        <p:spPr/>
        <p:txBody>
          <a:bodyPr/>
          <a:lstStyle>
            <a:lvl1pPr>
              <a:defRPr/>
            </a:lvl1pPr>
          </a:lstStyle>
          <a:p>
            <a:pPr>
              <a:defRPr/>
            </a:pPr>
            <a:fld id="{63D7E944-F57A-41F2-98C2-EB964BDFBF14}" type="datetimeFigureOut">
              <a:rPr lang="en-US"/>
              <a:pPr>
                <a:defRPr/>
              </a:pPr>
              <a:t>1/13/2016</a:t>
            </a:fld>
            <a:endParaRPr lang="en-US"/>
          </a:p>
        </p:txBody>
      </p:sp>
      <p:sp>
        <p:nvSpPr>
          <p:cNvPr id="13" name="Footer Placeholder 4"/>
          <p:cNvSpPr>
            <a:spLocks noGrp="1"/>
          </p:cNvSpPr>
          <p:nvPr>
            <p:ph type="ftr" sz="quarter" idx="11"/>
          </p:nvPr>
        </p:nvSpPr>
        <p:spPr/>
        <p:txBody>
          <a:bodyPr/>
          <a:lstStyle>
            <a:lvl1pPr>
              <a:defRPr/>
            </a:lvl1pPr>
          </a:lstStyle>
          <a:p>
            <a:pPr>
              <a:defRPr/>
            </a:pPr>
            <a:endParaRPr lang="en-US"/>
          </a:p>
        </p:txBody>
      </p:sp>
      <p:sp>
        <p:nvSpPr>
          <p:cNvPr id="14"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dirty="0"/>
              <a:t>Click to edit Master title style</a:t>
            </a:r>
          </a:p>
        </p:txBody>
      </p:sp>
      <p:sp>
        <p:nvSpPr>
          <p:cNvPr id="15" name="Footer Placeholder 1"/>
          <p:cNvSpPr txBox="1">
            <a:spLocks/>
          </p:cNvSpPr>
          <p:nvPr userDrawn="1"/>
        </p:nvSpPr>
        <p:spPr>
          <a:xfrm>
            <a:off x="300038" y="659143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smtClean="0">
                <a:solidFill>
                  <a:schemeClr val="tx1"/>
                </a:solidFill>
                <a:latin typeface="Arial Narrow"/>
                <a:cs typeface="Arial Narrow"/>
              </a:rPr>
              <a:t>Copyright ©2017 Cengage Learning. All Rights Reserved. May not be scanned, copied or duplicated, or posted to a publicly accessible website, in whole or in part. </a:t>
            </a:r>
            <a:endParaRPr lang="en-US" sz="700" kern="700" spc="50" dirty="0">
              <a:solidFill>
                <a:schemeClr val="tx1"/>
              </a:solidFill>
              <a:latin typeface="Arial Narrow"/>
              <a:cs typeface="Arial Narrow"/>
            </a:endParaRPr>
          </a:p>
        </p:txBody>
      </p:sp>
    </p:spTree>
    <p:extLst>
      <p:ext uri="{BB962C8B-B14F-4D97-AF65-F5344CB8AC3E}">
        <p14:creationId xmlns:p14="http://schemas.microsoft.com/office/powerpoint/2010/main" val="35325749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8"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p:cNvSpPr txBox="1">
            <a:spLocks/>
          </p:cNvSpPr>
          <p:nvPr userDrawn="1"/>
        </p:nvSpPr>
        <p:spPr>
          <a:xfrm>
            <a:off x="6721475" y="6483350"/>
            <a:ext cx="2411413" cy="365125"/>
          </a:xfrm>
          <a:prstGeom prst="rect">
            <a:avLst/>
          </a:prstGeom>
        </p:spPr>
        <p:txBody>
          <a:bodyPr anchor="b"/>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A8F6A0E7-29FF-47B4-AB49-4943416044B8}" type="slidenum">
              <a:rPr lang="en-US" altLang="en-US" sz="1200" b="1" smtClean="0">
                <a:solidFill>
                  <a:srgbClr val="000000"/>
                </a:solidFill>
              </a:rPr>
              <a:pPr algn="r" eaLnBrk="1" hangingPunct="1">
                <a:defRPr/>
              </a:pPr>
              <a:t>‹#›</a:t>
            </a:fld>
            <a:endParaRPr lang="en-US" altLang="en-US" sz="1200" b="1" smtClean="0">
              <a:solidFill>
                <a:srgbClr val="000000"/>
              </a:solidFill>
            </a:endParaRPr>
          </a:p>
        </p:txBody>
      </p:sp>
      <p:sp>
        <p:nvSpPr>
          <p:cNvPr id="8" name="Footer Placeholder 1"/>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smtClean="0">
                <a:latin typeface="Arial Narrow"/>
                <a:cs typeface="Arial Narrow"/>
              </a:rPr>
              <a:t>Copyright ©2017 Cengage Learning. All Rights Reserved. May not be scanned, copied or duplicated, or posted to a publicly accessible website, in whole or in part. </a:t>
            </a:r>
            <a:endParaRPr lang="en-US" sz="700" kern="700" spc="50" dirty="0">
              <a:latin typeface="Arial Narrow"/>
              <a:cs typeface="Arial Narrow"/>
            </a:endParaRPr>
          </a:p>
        </p:txBody>
      </p:sp>
      <p:sp>
        <p:nvSpPr>
          <p:cNvPr id="9" name="TextBox 8"/>
          <p:cNvSpPr txBox="1">
            <a:spLocks noChangeArrowheads="1"/>
          </p:cNvSpPr>
          <p:nvPr userDrawn="1"/>
        </p:nvSpPr>
        <p:spPr bwMode="auto">
          <a:xfrm>
            <a:off x="1001713" y="220663"/>
            <a:ext cx="6915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2400" smtClean="0">
                <a:solidFill>
                  <a:srgbClr val="B00027"/>
                </a:solidFill>
                <a:latin typeface="Arial Narrow" pitchFamily="34" charset="0"/>
                <a:ea typeface="Arial Narrow" pitchFamily="34" charset="0"/>
                <a:cs typeface="Arial Narrow" pitchFamily="34" charset="0"/>
              </a:rPr>
              <a:t>LEARNING OUTCOMES </a:t>
            </a:r>
            <a:r>
              <a:rPr lang="en-US" altLang="en-US" sz="2000" i="1" smtClean="0">
                <a:solidFill>
                  <a:srgbClr val="B00027"/>
                </a:solidFill>
                <a:latin typeface="Arial Narrow" pitchFamily="34" charset="0"/>
                <a:ea typeface="Arial Narrow" pitchFamily="34" charset="0"/>
                <a:cs typeface="Arial Narrow" pitchFamily="34" charset="0"/>
              </a:rPr>
              <a:t>(continued)</a:t>
            </a:r>
          </a:p>
        </p:txBody>
      </p:sp>
      <p:sp>
        <p:nvSpPr>
          <p:cNvPr id="10"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smtClean="0">
                <a:solidFill>
                  <a:srgbClr val="000000"/>
                </a:solidFill>
              </a:rPr>
              <a:t>GOVT8 | CH5</a:t>
            </a:r>
            <a:endParaRPr lang="en-US" b="1" dirty="0">
              <a:solidFill>
                <a:srgbClr val="000000"/>
              </a:solidFill>
            </a:endParaRPr>
          </a:p>
        </p:txBody>
      </p:sp>
      <p:sp>
        <p:nvSpPr>
          <p:cNvPr id="3" name="Content Placeholder 2"/>
          <p:cNvSpPr>
            <a:spLocks noGrp="1"/>
          </p:cNvSpPr>
          <p:nvPr>
            <p:ph idx="1"/>
          </p:nvPr>
        </p:nvSpPr>
        <p:spPr>
          <a:xfrm>
            <a:off x="1022033" y="1456105"/>
            <a:ext cx="7431087" cy="3471496"/>
          </a:xfrm>
        </p:spPr>
        <p:txBody>
          <a:bodyPr>
            <a:normAutofit/>
          </a:bodyPr>
          <a:lstStyle>
            <a:lvl1pPr marL="420624" indent="-420624">
              <a:lnSpc>
                <a:spcPct val="90000"/>
              </a:lnSpc>
              <a:spcBef>
                <a:spcPts val="600"/>
              </a:spcBef>
              <a:buClrTx/>
              <a:buFont typeface="Wingdings" charset="2"/>
              <a:buAutoNum type="arabicPlain"/>
              <a:defRPr sz="2600">
                <a:latin typeface="Rockwell"/>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a:t>Click to edit Master text styles</a:t>
            </a:r>
          </a:p>
        </p:txBody>
      </p:sp>
      <p:sp>
        <p:nvSpPr>
          <p:cNvPr id="11" name="Date Placeholder 3"/>
          <p:cNvSpPr>
            <a:spLocks noGrp="1"/>
          </p:cNvSpPr>
          <p:nvPr>
            <p:ph type="dt" sz="half" idx="10"/>
          </p:nvPr>
        </p:nvSpPr>
        <p:spPr/>
        <p:txBody>
          <a:bodyPr/>
          <a:lstStyle>
            <a:lvl1pPr>
              <a:defRPr/>
            </a:lvl1pPr>
          </a:lstStyle>
          <a:p>
            <a:pPr>
              <a:defRPr/>
            </a:pPr>
            <a:fld id="{2D982592-DFA6-4671-A910-6D1A4AB3C095}" type="datetimeFigureOut">
              <a:rPr lang="en-US"/>
              <a:pPr>
                <a:defRPr/>
              </a:pPr>
              <a:t>1/13/2016</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8397018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userDrawn="1"/>
        </p:nvSpPr>
        <p:spPr>
          <a:xfrm>
            <a:off x="1001713" y="250825"/>
            <a:ext cx="890587" cy="890588"/>
          </a:xfrm>
          <a:prstGeom prst="ellipse">
            <a:avLst/>
          </a:prstGeom>
          <a:solidFill>
            <a:srgbClr val="5B8A3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extBox 6"/>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3200" dirty="0" smtClean="0">
                <a:solidFill>
                  <a:srgbClr val="B00027"/>
                </a:solidFill>
                <a:latin typeface="Arial Narrow" pitchFamily="34" charset="0"/>
                <a:ea typeface="Arial Narrow" pitchFamily="34" charset="0"/>
                <a:cs typeface="Arial Narrow" pitchFamily="34" charset="0"/>
              </a:rPr>
              <a:t>KEY TERMS</a:t>
            </a:r>
          </a:p>
        </p:txBody>
      </p:sp>
      <p:pic>
        <p:nvPicPr>
          <p:cNvPr id="8"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userDrawn="1"/>
        </p:nvSpPr>
        <p:spPr>
          <a:xfrm>
            <a:off x="6721475" y="6483350"/>
            <a:ext cx="2411413" cy="365125"/>
          </a:xfrm>
          <a:prstGeom prst="rect">
            <a:avLst/>
          </a:prstGeom>
        </p:spPr>
        <p:txBody>
          <a:bodyPr anchor="b"/>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8F74FDE0-9523-4407-85C8-07D130536B75}" type="slidenum">
              <a:rPr lang="en-US" altLang="en-US" sz="1200" b="1" smtClean="0">
                <a:solidFill>
                  <a:srgbClr val="000000"/>
                </a:solidFill>
              </a:rPr>
              <a:pPr algn="r" eaLnBrk="1" hangingPunct="1">
                <a:defRPr/>
              </a:pPr>
              <a:t>‹#›</a:t>
            </a:fld>
            <a:endParaRPr lang="en-US" altLang="en-US" sz="1200" b="1" smtClean="0">
              <a:solidFill>
                <a:srgbClr val="000000"/>
              </a:solidFill>
            </a:endParaRPr>
          </a:p>
        </p:txBody>
      </p:sp>
      <p:sp>
        <p:nvSpPr>
          <p:cNvPr id="11"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smtClean="0">
                <a:solidFill>
                  <a:srgbClr val="000000"/>
                </a:solidFill>
              </a:rPr>
              <a:t>SELL5 | CH6</a:t>
            </a:r>
            <a:endParaRPr lang="en-US" b="1" dirty="0">
              <a:solidFill>
                <a:srgbClr val="000000"/>
              </a:solidFill>
            </a:endParaRPr>
          </a:p>
        </p:txBody>
      </p:sp>
      <p:sp>
        <p:nvSpPr>
          <p:cNvPr id="3" name="Content Placeholder 2"/>
          <p:cNvSpPr>
            <a:spLocks noGrp="1"/>
          </p:cNvSpPr>
          <p:nvPr>
            <p:ph idx="1"/>
          </p:nvPr>
        </p:nvSpPr>
        <p:spPr>
          <a:xfrm>
            <a:off x="1235393" y="1456104"/>
            <a:ext cx="7410767" cy="4639895"/>
          </a:xfrm>
        </p:spPr>
        <p:txBody>
          <a:bodyPr>
            <a:normAutofit/>
          </a:bodyPr>
          <a:lstStyle>
            <a:lvl1pPr marL="0" indent="355600">
              <a:lnSpc>
                <a:spcPct val="100000"/>
              </a:lnSpc>
              <a:spcBef>
                <a:spcPts val="768"/>
              </a:spcBef>
              <a:buClrTx/>
              <a:buFont typeface="Arial" panose="020B0604020202020204" pitchFamily="34" charset="0"/>
              <a:buChar char="•"/>
              <a:tabLst>
                <a:tab pos="95250" algn="l"/>
              </a:tabLst>
              <a:defRPr sz="2800">
                <a:solidFill>
                  <a:srgbClr val="37649F"/>
                </a:solidFill>
                <a:latin typeface="+mn-lt"/>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a:t>
            </a:r>
            <a:r>
              <a:rPr lang="en-US" dirty="0" smtClean="0"/>
              <a:t>Master </a:t>
            </a:r>
            <a:r>
              <a:rPr lang="en-US" dirty="0"/>
              <a:t>text </a:t>
            </a:r>
            <a:r>
              <a:rPr lang="en-US" dirty="0" smtClean="0"/>
              <a:t>styles</a:t>
            </a:r>
            <a:endParaRPr lang="en-US" dirty="0"/>
          </a:p>
        </p:txBody>
      </p:sp>
      <p:sp>
        <p:nvSpPr>
          <p:cNvPr id="12" name="Date Placeholder 3"/>
          <p:cNvSpPr>
            <a:spLocks noGrp="1"/>
          </p:cNvSpPr>
          <p:nvPr>
            <p:ph type="dt" sz="half" idx="10"/>
          </p:nvPr>
        </p:nvSpPr>
        <p:spPr/>
        <p:txBody>
          <a:bodyPr/>
          <a:lstStyle>
            <a:lvl1pPr>
              <a:defRPr/>
            </a:lvl1pPr>
          </a:lstStyle>
          <a:p>
            <a:pPr>
              <a:defRPr/>
            </a:pPr>
            <a:fld id="{CC188ABC-2CD7-4F27-82F9-30EA07B2CF92}" type="datetimeFigureOut">
              <a:rPr lang="en-US"/>
              <a:pPr>
                <a:defRPr/>
              </a:pPr>
              <a:t>1/13/2016</a:t>
            </a:fld>
            <a:endParaRPr lang="en-US"/>
          </a:p>
        </p:txBody>
      </p:sp>
      <p:sp>
        <p:nvSpPr>
          <p:cNvPr id="13" name="Footer Placeholder 4"/>
          <p:cNvSpPr>
            <a:spLocks noGrp="1"/>
          </p:cNvSpPr>
          <p:nvPr>
            <p:ph type="ftr" sz="quarter" idx="11"/>
          </p:nvPr>
        </p:nvSpPr>
        <p:spPr/>
        <p:txBody>
          <a:bodyPr/>
          <a:lstStyle>
            <a:lvl1pPr>
              <a:defRPr/>
            </a:lvl1pPr>
          </a:lstStyle>
          <a:p>
            <a:pPr>
              <a:defRPr/>
            </a:pPr>
            <a:endParaRPr lang="en-US"/>
          </a:p>
        </p:txBody>
      </p:sp>
      <p:sp>
        <p:nvSpPr>
          <p:cNvPr id="14"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dirty="0"/>
              <a:t>Click to edit Master title style</a:t>
            </a:r>
          </a:p>
        </p:txBody>
      </p:sp>
      <p:sp>
        <p:nvSpPr>
          <p:cNvPr id="15" name="Footer Placeholder 1"/>
          <p:cNvSpPr txBox="1">
            <a:spLocks/>
          </p:cNvSpPr>
          <p:nvPr userDrawn="1"/>
        </p:nvSpPr>
        <p:spPr>
          <a:xfrm>
            <a:off x="300038" y="659143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smtClean="0">
                <a:solidFill>
                  <a:schemeClr val="tx1"/>
                </a:solidFill>
                <a:latin typeface="Arial Narrow"/>
                <a:cs typeface="Arial Narrow"/>
              </a:rPr>
              <a:t>Copyright ©2017 Cengage Learning. All Rights Reserved. May not be scanned, copied or duplicated, or posted to a publicly accessible website, in whole or in part. </a:t>
            </a:r>
            <a:endParaRPr lang="en-US" sz="700" kern="700" spc="50" dirty="0">
              <a:solidFill>
                <a:schemeClr val="tx1"/>
              </a:solidFill>
              <a:latin typeface="Arial Narrow"/>
              <a:cs typeface="Arial Narrow"/>
            </a:endParaRPr>
          </a:p>
        </p:txBody>
      </p:sp>
    </p:spTree>
    <p:extLst>
      <p:ext uri="{BB962C8B-B14F-4D97-AF65-F5344CB8AC3E}">
        <p14:creationId xmlns:p14="http://schemas.microsoft.com/office/powerpoint/2010/main" val="10265320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FB9A078-404E-4C89-AA35-D4F689A7ADE0}" type="datetimeFigureOut">
              <a:rPr lang="en-US"/>
              <a:pPr>
                <a:defRPr/>
              </a:pPr>
              <a:t>1/13/2016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D5941CE0-8F64-4C3A-A347-37D2CC9228F0}" type="slidenum">
              <a:rPr lang="en-US" altLang="en-US"/>
              <a:pPr>
                <a:defRPr/>
              </a:pPr>
              <a:t>‹#›</a:t>
            </a:fld>
            <a:endParaRPr lang="en-US" altLang="en-US"/>
          </a:p>
        </p:txBody>
      </p:sp>
    </p:spTree>
    <p:extLst>
      <p:ext uri="{BB962C8B-B14F-4D97-AF65-F5344CB8AC3E}">
        <p14:creationId xmlns:p14="http://schemas.microsoft.com/office/powerpoint/2010/main" val="42522926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Lst>
      </p:bldP>
    </p:bld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dirty="0"/>
              <a:t>Planning </a:t>
            </a:r>
            <a:r>
              <a:rPr lang="en-US" sz="3600" dirty="0"/>
              <a:t>Sales Dialogues and Presentations</a:t>
            </a:r>
          </a:p>
        </p:txBody>
      </p:sp>
      <p:sp>
        <p:nvSpPr>
          <p:cNvPr id="4" name="Footer Placeholder 1"/>
          <p:cNvSpPr txBox="1">
            <a:spLocks/>
          </p:cNvSpPr>
          <p:nvPr/>
        </p:nvSpPr>
        <p:spPr>
          <a:xfrm>
            <a:off x="5181600" y="6440488"/>
            <a:ext cx="3936264" cy="422275"/>
          </a:xfrm>
          <a:prstGeom prst="rect">
            <a:avLst/>
          </a:prstGeom>
        </p:spPr>
        <p:txBody>
          <a:bodyPr anchor="b"/>
          <a:lstStyle>
            <a:defPPr>
              <a:defRPr lang="en-US"/>
            </a:defPPr>
            <a:lvl1pPr marL="0" algn="ctr" defTabSz="914400" rtl="0" eaLnBrk="1" fontAlgn="base" latinLnBrk="0" hangingPunct="1">
              <a:spcBef>
                <a:spcPct val="0"/>
              </a:spcBef>
              <a:spcAft>
                <a:spcPct val="0"/>
              </a:spcAft>
              <a:defRPr lang="en-US" sz="700" kern="700" spc="50" smtClean="0">
                <a:solidFill>
                  <a:schemeClr val="tx1"/>
                </a:solidFill>
                <a:latin typeface="Arial Narrow"/>
                <a:ea typeface="ＭＳ Ｐゴシック" panose="020B0600070205080204" pitchFamily="34" charset="-128"/>
                <a:cs typeface="Arial Narrow"/>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IN" smtClean="0"/>
              <a:t>Copyright ©2017 Cengage Learning. All Rights Reserved. May not be scanned, copied or duplicated, or posted to a publicly accessible website, in whole or in part. </a:t>
            </a:r>
            <a:endParaRPr lang="en-IN" dirty="0"/>
          </a:p>
        </p:txBody>
      </p:sp>
    </p:spTree>
    <p:extLst>
      <p:ext uri="{BB962C8B-B14F-4D97-AF65-F5344CB8AC3E}">
        <p14:creationId xmlns:p14="http://schemas.microsoft.com/office/powerpoint/2010/main" val="23474523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solidFill>
                  <a:schemeClr val="bg1"/>
                </a:solidFill>
              </a:rPr>
              <a:t>6.1	</a:t>
            </a:r>
            <a:r>
              <a:rPr lang="en-IN" dirty="0" smtClean="0"/>
              <a:t>The </a:t>
            </a:r>
            <a:r>
              <a:rPr lang="en-IN" dirty="0"/>
              <a:t>Trust-Based Selling Process:</a:t>
            </a:r>
            <a:br>
              <a:rPr lang="en-IN" dirty="0"/>
            </a:br>
            <a:r>
              <a:rPr lang="en-IN" dirty="0"/>
              <a:t>A Need-Satisfaction Consultative Model</a:t>
            </a:r>
          </a:p>
        </p:txBody>
      </p:sp>
      <p:pic>
        <p:nvPicPr>
          <p:cNvPr id="2" name="Picture 1" descr="The figure is a graphical representation of the trust-based selling process. On the x axis, there are five markings that are labeled information gathering, presentation, handling resistance, earn commitment, and follow-up. There are four arrows between these markings pointing to the right. There is also a large horizontal arrow above the markings pointing to the right. The y-axis is labeled relative participation level. The highest point on the y-axis is labeled 100%. A horizontal line extends a little below the highest mark parallel to the x-axis. It has five markings. Starting from the left, the first marking is labeled A, which stands for assessment. The second marking is labeled D, which stands for discovery. The third marking is labeled A, which stands for activation. The fourth marking is labeled P, which stands for projection. There is an arrow below the points labeled A, D, A, and P. The arrow is labeled need development. The line slopes downward at the point labeled T, which stands for transition. &#10;The line slopes downward and touches the x-axis at the point labeled follow-up. There are four markings on the slope. The first one is labeled S, which stands for select feature. The second marking is labeled E, which stands for explain advantage. The third marking is labeled L, which stands for lead to benefits. The fourth marking is labeled L, which stands for let customer talk. &#10;The content on the top-right corner of the graph reads percent of time the salesperson “talks/participates.”&#10;" title="Figure 6.1 The Trust-Based Selling Process: A Need-Satisfaction Consultative Mod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752600"/>
            <a:ext cx="6106154" cy="4726673"/>
          </a:xfrm>
          <a:prstGeom prst="rect">
            <a:avLst/>
          </a:prstGeom>
        </p:spPr>
      </p:pic>
    </p:spTree>
    <p:extLst>
      <p:ext uri="{BB962C8B-B14F-4D97-AF65-F5344CB8AC3E}">
        <p14:creationId xmlns:p14="http://schemas.microsoft.com/office/powerpoint/2010/main" val="145952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solidFill>
                  <a:schemeClr val="bg1"/>
                </a:solidFill>
              </a:rPr>
              <a:t>6.4	</a:t>
            </a:r>
            <a:r>
              <a:rPr lang="en-IN" b="0" dirty="0"/>
              <a:t> </a:t>
            </a:r>
            <a:r>
              <a:rPr lang="en-IN" dirty="0"/>
              <a:t>Sales Dialogue Template</a:t>
            </a:r>
          </a:p>
        </p:txBody>
      </p:sp>
      <p:pic>
        <p:nvPicPr>
          <p:cNvPr id="2" name="Picture 1" descr="The exhibit shows a rectangular box. The first point reads 1. Prospect Information and the second point reads A. Company and key person information.&#10;There is a rectangle below point A, which contains details such as company name, type of business, prospect’s name: key decision maker, and job title. There are colons and blank spaces next to each of these terms. &#10;The next point reads B. Other influences on the purchase decision: For all key people involved in the buying process, provide names, job titles, departments, and roles in the purchase decision.&#10;There is a table with 3 columns and 2 rows. The columns are titled name(s)/job title, departments, and role in purchase decision. Under the first column, row 2 reads add other people as necessary. The rows under column 2 and 3 are blank. &#10;The next point reads 2. Customer Value Proposition: A brief statement of how you will add value to the prospect’s business by meeting a need or providing an opportunity. Include a brief description of the product or service:&#10;There is a rectangular box with a line dividing it into two smaller rectangles. &#10;The next point reads 3. Sales Call Objective (must require customer action such as making a purchase, supplying critical information, etc.)&#10;There is a rectangular box below point 3.&#10;" title="Exhibit 6.4 Sales Dialogue Templa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981200"/>
            <a:ext cx="6934200" cy="3817121"/>
          </a:xfrm>
          <a:prstGeom prst="rect">
            <a:avLst/>
          </a:prstGeom>
        </p:spPr>
      </p:pic>
    </p:spTree>
    <p:extLst>
      <p:ext uri="{BB962C8B-B14F-4D97-AF65-F5344CB8AC3E}">
        <p14:creationId xmlns:p14="http://schemas.microsoft.com/office/powerpoint/2010/main" val="43862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chemeClr val="bg1"/>
                </a:solidFill>
              </a:rPr>
              <a:t>6.4	</a:t>
            </a:r>
            <a:r>
              <a:rPr lang="en-IN" dirty="0"/>
              <a:t>Sales Dialogue </a:t>
            </a:r>
            <a:r>
              <a:rPr lang="en-IN" dirty="0" smtClean="0"/>
              <a:t>Template </a:t>
            </a:r>
            <a:r>
              <a:rPr lang="en-IN" sz="2000" b="0" dirty="0"/>
              <a:t>(continued 1)</a:t>
            </a:r>
            <a:endParaRPr lang="en-IN" sz="2000" dirty="0">
              <a:solidFill>
                <a:schemeClr val="bg1"/>
              </a:solidFill>
            </a:endParaRPr>
          </a:p>
        </p:txBody>
      </p:sp>
      <p:pic>
        <p:nvPicPr>
          <p:cNvPr id="4" name="Picture 3" descr="The first point in the figure reads 4. Linking Buying Motives, Benefits, Support Information, and Reinforcement Methods: This section should address the buying motives of all persons who will be involved in the upcoming sales call. There is a rectangle below this point, which is divided into four portions. Starting from the left, the first box reads A. Buying Motives: What is most important to the prospect(s) in making a purchase decision? Rational motives include economic issues such as quality, cost, service capabilities, and the strategic priorities of the prospect’s company. Emotional motives include fear, status, and ego related feelings. List all relevant buying motives in order of importance. The second box reads B. Specific Benefits Matched to Buying Motives: Benefits to be stressed are arranged in priority order (sequence to be followed unless prospect feedback during the presentation indicates an alternative sequence). Each benefit should correspond to one or more buying motives. The third box reads C. Information needed to support claims for each benefit. And the fourth and final box reads D. Where appropriate, methods for reinforcing verbal content (AV, collateral material, illustrations, testimonials, etc.).&#10;&#10;There is another rectangle, which has four columns and two rows. In row 1, columns 1 and 2 have two long arrows, and there is a small arrow in column 3. The last column is blank. In row 2, column 1 reads continue listing all relevant buying motives and information in columns B, C, and D and columns 2, 3, and 4 are blank.&#10;" title="Exhibit 6.4 Sales Dialogue Template (continued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057400"/>
            <a:ext cx="8001000" cy="3995086"/>
          </a:xfrm>
          <a:prstGeom prst="rect">
            <a:avLst/>
          </a:prstGeom>
        </p:spPr>
      </p:pic>
    </p:spTree>
    <p:extLst>
      <p:ext uri="{BB962C8B-B14F-4D97-AF65-F5344CB8AC3E}">
        <p14:creationId xmlns:p14="http://schemas.microsoft.com/office/powerpoint/2010/main" val="232544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chemeClr val="bg1"/>
                </a:solidFill>
              </a:rPr>
              <a:t>6.4	</a:t>
            </a:r>
            <a:r>
              <a:rPr lang="en-IN" dirty="0"/>
              <a:t>Sales Dialogue </a:t>
            </a:r>
            <a:r>
              <a:rPr lang="en-IN" dirty="0" smtClean="0"/>
              <a:t>Template </a:t>
            </a:r>
            <a:r>
              <a:rPr lang="en-IN" sz="2000" b="0" dirty="0"/>
              <a:t>(continued </a:t>
            </a:r>
            <a:r>
              <a:rPr lang="en-IN" sz="2000" b="0" dirty="0" smtClean="0"/>
              <a:t>2)</a:t>
            </a:r>
            <a:endParaRPr lang="en-IN" sz="2000" b="0" dirty="0">
              <a:solidFill>
                <a:schemeClr val="bg1"/>
              </a:solidFill>
            </a:endParaRPr>
          </a:p>
        </p:txBody>
      </p:sp>
      <p:pic>
        <p:nvPicPr>
          <p:cNvPr id="3" name="Picture 2" descr="The first point in the figure reads 5. Current Suppliers (if applicable) and Other Key Competitors. There  is a rectangle below the point consists of three columns and two rows. The columns are titled competitor, strengths, and weakness. Row 2-column 1 reads complete for all key competitors. In row 2, columns 2 and 3 are blank. &#10;The next point reads 6. Beginning the Sales Dialogue.&#10;There is a rectangle below the point, which contains the header plans for the first few minutes of the sales call:. The point below the header reads introduction, thanks, agenda agreement. Then begin ADAPT as appropriate or transition into other sales dialogue or presentation:. Below this text, the following terms are listed:&#10;• Assessment&#10;• Discovery&#10;• Activation&#10;• Projection&#10;• Transition to Presentation&#10;There are blank spaces next to each of the terms. Also, there is a note that reads The ADAPT process might take place over several sales conversations during multiple sales calls. In other cases, it might be concluded in a single sales call, then immediately followed by a sales presentation.&#10;" title="Exhibit 6.4 Sales Dialogue Template (continued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905000"/>
            <a:ext cx="7152376" cy="4418796"/>
          </a:xfrm>
          <a:prstGeom prst="rect">
            <a:avLst/>
          </a:prstGeom>
        </p:spPr>
      </p:pic>
    </p:spTree>
    <p:extLst>
      <p:ext uri="{BB962C8B-B14F-4D97-AF65-F5344CB8AC3E}">
        <p14:creationId xmlns:p14="http://schemas.microsoft.com/office/powerpoint/2010/main" val="351862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smtClean="0">
                <a:solidFill>
                  <a:schemeClr val="bg1"/>
                </a:solidFill>
              </a:rPr>
              <a:t>6.4	</a:t>
            </a:r>
            <a:r>
              <a:rPr lang="en-IN" dirty="0"/>
              <a:t>Sales Dialogue Template </a:t>
            </a:r>
            <a:r>
              <a:rPr lang="en-IN" sz="2000" b="0" dirty="0"/>
              <a:t>(continued </a:t>
            </a:r>
            <a:r>
              <a:rPr lang="en-IN" sz="2000" b="0" dirty="0" smtClean="0"/>
              <a:t>3)</a:t>
            </a:r>
            <a:endParaRPr lang="en-IN" sz="2000" b="0" dirty="0">
              <a:solidFill>
                <a:schemeClr val="bg1"/>
              </a:solidFill>
            </a:endParaRPr>
          </a:p>
        </p:txBody>
      </p:sp>
      <p:pic>
        <p:nvPicPr>
          <p:cNvPr id="2" name="Picture 1" descr="The first point in the figure reads 7. Anticipated Prospect Questions and Objections, with Planned Responses. The rectangle below the point is divided into two smaller rectangles. The first rectangle reads questions and objections, responses. The rectangle below reads include a comprehensive set of questions and objections with your corresponding responses. The next point reads 8. Earn Prospect Commitment. The rectangle below the point is divided into two smaller rectangles. The content in the first rectangle reads a preliminary plan for how the prospect will be asked for a commitment related to the sales call objective. The next rectangle is blank. The next point reads 9. Building Value through Follow-up Action. The rectangle below the point is divided into two small rectangles. The content in the first rectangle reads statement of follow-up action needed to ensure that the buyer-seller relationship moves in a positive direction. The next rectangle is blank.&#10;" title="Exhibit 6.4 Sales Dialogue Template (continued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438400"/>
            <a:ext cx="7745295" cy="3161778"/>
          </a:xfrm>
          <a:prstGeom prst="rect">
            <a:avLst/>
          </a:prstGeom>
        </p:spPr>
      </p:pic>
    </p:spTree>
    <p:extLst>
      <p:ext uri="{BB962C8B-B14F-4D97-AF65-F5344CB8AC3E}">
        <p14:creationId xmlns:p14="http://schemas.microsoft.com/office/powerpoint/2010/main" val="89434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smtClean="0"/>
              <a:t>Ethical Dilemma</a:t>
            </a:r>
            <a:endParaRPr lang="en-IN" dirty="0"/>
          </a:p>
        </p:txBody>
      </p:sp>
      <p:pic>
        <p:nvPicPr>
          <p:cNvPr id="4" name="Picture 3" descr="This is a feature box which is called ethical dilemma. It reads Shawn McManis, a sales representative for a manufacturing equipment company, had given a lot of thought to a recent training session on pre-call preparation planning. The trainer told the sales representatives, “Use the template we provide to be sure you have included all of the relevant information in planning your sales calls. Don’t develop a script from the template. Make it your own and add your own ways of doing things to make it more effective.” Shawn knew that customer value propositions should be as specific as possible and should not over-promise on what could be delivered to the customer. Shawn also knew that customer cost-savings in the range of 5–15 percent were possible, but that actual savings would depend on the situation. Shawn was strongly considering stating the 15 percent savings figure early in his sales dialogues as an average savings, which would make a lot more prospects willing to listen to a full sales presentation.&#10;What should Jack do?&#10;a) Be conservative and continue to state the average savings as 5–15 percent. Be prepared to show the customer how to maximize savings.&#10;b) Go with the 15 percent figure and back it up with testimonials from customers that had achieved 15 percent savings.&#10;c) Early in the sales dialogue, learn more about the customer’s situation and then estimate the potential cost savings for the customer.&#10;&#10;There is an image on the top left of the feature box. The image is of a land line telephone." title="Ethical Dilem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323" y="1900989"/>
            <a:ext cx="8492482" cy="3440544"/>
          </a:xfrm>
          <a:prstGeom prst="rect">
            <a:avLst/>
          </a:prstGeom>
        </p:spPr>
      </p:pic>
    </p:spTree>
    <p:extLst>
      <p:ext uri="{BB962C8B-B14F-4D97-AF65-F5344CB8AC3E}">
        <p14:creationId xmlns:p14="http://schemas.microsoft.com/office/powerpoint/2010/main" val="53963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Engaging the Customer</a:t>
            </a:r>
            <a:endParaRPr lang="en-US" dirty="0"/>
          </a:p>
        </p:txBody>
      </p:sp>
      <p:sp>
        <p:nvSpPr>
          <p:cNvPr id="3" name="Content Placeholder 2"/>
          <p:cNvSpPr>
            <a:spLocks noGrp="1"/>
          </p:cNvSpPr>
          <p:nvPr>
            <p:ph idx="1"/>
          </p:nvPr>
        </p:nvSpPr>
        <p:spPr/>
        <p:txBody>
          <a:bodyPr/>
          <a:lstStyle/>
          <a:p>
            <a:r>
              <a:rPr lang="en-US" dirty="0" smtClean="0"/>
              <a:t>Request an appointment</a:t>
            </a:r>
          </a:p>
          <a:p>
            <a:pPr lvl="1"/>
            <a:r>
              <a:rPr lang="en-US" dirty="0" smtClean="0"/>
              <a:t>Give the prospect a reason why an appointment should be granted</a:t>
            </a:r>
          </a:p>
          <a:p>
            <a:pPr lvl="1"/>
            <a:r>
              <a:rPr lang="en-US" dirty="0" smtClean="0"/>
              <a:t>Request a specific amount of time</a:t>
            </a:r>
          </a:p>
          <a:p>
            <a:pPr lvl="1"/>
            <a:r>
              <a:rPr lang="en-US" dirty="0" smtClean="0"/>
              <a:t>Suggest a specific time for the </a:t>
            </a:r>
            <a:br>
              <a:rPr lang="en-US" dirty="0" smtClean="0"/>
            </a:br>
            <a:r>
              <a:rPr lang="en-US" dirty="0" smtClean="0"/>
              <a:t>appointment</a:t>
            </a:r>
            <a:endParaRPr lang="en-US" dirty="0"/>
          </a:p>
        </p:txBody>
      </p:sp>
    </p:spTree>
    <p:extLst>
      <p:ext uri="{BB962C8B-B14F-4D97-AF65-F5344CB8AC3E}">
        <p14:creationId xmlns:p14="http://schemas.microsoft.com/office/powerpoint/2010/main" val="38413473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lstStyle/>
          <a:p>
            <a:r>
              <a:rPr lang="en-IN" dirty="0" smtClean="0"/>
              <a:t>Key Terms</a:t>
            </a:r>
            <a:endParaRPr lang="en-IN" dirty="0"/>
          </a:p>
        </p:txBody>
      </p:sp>
      <p:sp>
        <p:nvSpPr>
          <p:cNvPr id="5" name="Content Placeholder 4"/>
          <p:cNvSpPr>
            <a:spLocks noGrp="1"/>
          </p:cNvSpPr>
          <p:nvPr>
            <p:ph idx="1"/>
          </p:nvPr>
        </p:nvSpPr>
        <p:spPr>
          <a:xfrm>
            <a:off x="1235393" y="1456104"/>
            <a:ext cx="3565207" cy="4639895"/>
          </a:xfrm>
        </p:spPr>
        <p:txBody>
          <a:bodyPr>
            <a:noAutofit/>
          </a:bodyPr>
          <a:lstStyle/>
          <a:p>
            <a:r>
              <a:rPr lang="en-IN" sz="2600" dirty="0">
                <a:solidFill>
                  <a:schemeClr val="tx1"/>
                </a:solidFill>
              </a:rPr>
              <a:t>S</a:t>
            </a:r>
            <a:r>
              <a:rPr lang="en-IN" sz="2600" dirty="0" smtClean="0">
                <a:solidFill>
                  <a:schemeClr val="tx1"/>
                </a:solidFill>
              </a:rPr>
              <a:t>ales call</a:t>
            </a:r>
          </a:p>
          <a:p>
            <a:r>
              <a:rPr lang="en-IN" sz="2600" dirty="0">
                <a:solidFill>
                  <a:schemeClr val="tx1"/>
                </a:solidFill>
              </a:rPr>
              <a:t>S</a:t>
            </a:r>
            <a:r>
              <a:rPr lang="en-IN" sz="2600" dirty="0" smtClean="0">
                <a:solidFill>
                  <a:schemeClr val="tx1"/>
                </a:solidFill>
              </a:rPr>
              <a:t>ales dialogue</a:t>
            </a:r>
          </a:p>
          <a:p>
            <a:r>
              <a:rPr lang="en-IN" sz="2600" dirty="0">
                <a:solidFill>
                  <a:schemeClr val="tx1"/>
                </a:solidFill>
              </a:rPr>
              <a:t>S</a:t>
            </a:r>
            <a:r>
              <a:rPr lang="en-IN" sz="2600" dirty="0" smtClean="0">
                <a:solidFill>
                  <a:schemeClr val="tx1"/>
                </a:solidFill>
              </a:rPr>
              <a:t>ales presentations</a:t>
            </a:r>
          </a:p>
          <a:p>
            <a:pPr defTabSz="342900"/>
            <a:r>
              <a:rPr lang="en-IN" sz="2600" dirty="0">
                <a:solidFill>
                  <a:schemeClr val="tx1"/>
                </a:solidFill>
              </a:rPr>
              <a:t>Canned sales </a:t>
            </a:r>
            <a:r>
              <a:rPr lang="en-IN" sz="2600" dirty="0" smtClean="0">
                <a:solidFill>
                  <a:schemeClr val="tx1"/>
                </a:solidFill>
              </a:rPr>
              <a:t>					presentations</a:t>
            </a:r>
          </a:p>
          <a:p>
            <a:pPr>
              <a:tabLst>
                <a:tab pos="406400" algn="l"/>
              </a:tabLst>
            </a:pPr>
            <a:r>
              <a:rPr lang="en-IN" sz="2600" dirty="0" smtClean="0">
                <a:solidFill>
                  <a:schemeClr val="tx1"/>
                </a:solidFill>
              </a:rPr>
              <a:t>Written </a:t>
            </a:r>
            <a:r>
              <a:rPr lang="en-IN" sz="2600" dirty="0">
                <a:solidFill>
                  <a:schemeClr val="tx1"/>
                </a:solidFill>
              </a:rPr>
              <a:t>sales </a:t>
            </a:r>
            <a:r>
              <a:rPr lang="en-IN" sz="2600" dirty="0" smtClean="0">
                <a:solidFill>
                  <a:schemeClr val="tx1"/>
                </a:solidFill>
              </a:rPr>
              <a:t>	proposals</a:t>
            </a:r>
          </a:p>
          <a:p>
            <a:pPr defTabSz="338138"/>
            <a:r>
              <a:rPr lang="en-IN" sz="2600" dirty="0">
                <a:solidFill>
                  <a:schemeClr val="tx1"/>
                </a:solidFill>
              </a:rPr>
              <a:t>O</a:t>
            </a:r>
            <a:r>
              <a:rPr lang="en-IN" sz="2600" dirty="0" smtClean="0">
                <a:solidFill>
                  <a:schemeClr val="tx1"/>
                </a:solidFill>
              </a:rPr>
              <a:t>rganized sales 				dialogue</a:t>
            </a:r>
          </a:p>
          <a:p>
            <a:pPr defTabSz="338138"/>
            <a:r>
              <a:rPr lang="en-IN" sz="2600" dirty="0">
                <a:solidFill>
                  <a:schemeClr val="tx1"/>
                </a:solidFill>
              </a:rPr>
              <a:t>Organized sales 				presentation</a:t>
            </a:r>
          </a:p>
          <a:p>
            <a:pPr defTabSz="338138"/>
            <a:endParaRPr lang="en-IN" sz="2600" dirty="0" smtClean="0">
              <a:solidFill>
                <a:schemeClr val="tx1"/>
              </a:solidFill>
            </a:endParaRPr>
          </a:p>
          <a:p>
            <a:endParaRPr lang="en-IN" sz="2600" dirty="0">
              <a:solidFill>
                <a:schemeClr val="tx1"/>
              </a:solidFill>
            </a:endParaRPr>
          </a:p>
        </p:txBody>
      </p:sp>
      <p:sp>
        <p:nvSpPr>
          <p:cNvPr id="6" name="Content Placeholder 4"/>
          <p:cNvSpPr txBox="1">
            <a:spLocks/>
          </p:cNvSpPr>
          <p:nvPr/>
        </p:nvSpPr>
        <p:spPr bwMode="auto">
          <a:xfrm>
            <a:off x="5029200" y="1456104"/>
            <a:ext cx="3565207" cy="463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355600" algn="l" defTabSz="457200" rtl="0" eaLnBrk="0" fontAlgn="base" hangingPunct="0">
              <a:lnSpc>
                <a:spcPct val="100000"/>
              </a:lnSpc>
              <a:spcBef>
                <a:spcPts val="768"/>
              </a:spcBef>
              <a:spcAft>
                <a:spcPct val="0"/>
              </a:spcAft>
              <a:buClrTx/>
              <a:buFont typeface="Arial" panose="020B0604020202020204" pitchFamily="34" charset="0"/>
              <a:buChar char="•"/>
              <a:tabLst>
                <a:tab pos="95250" algn="l"/>
              </a:tabLst>
              <a:defRPr sz="2800" kern="1200">
                <a:solidFill>
                  <a:srgbClr val="37649F"/>
                </a:solidFill>
                <a:latin typeface="+mn-lt"/>
                <a:ea typeface="+mn-ea"/>
                <a:cs typeface="Rockwell"/>
              </a:defRPr>
            </a:lvl1pPr>
            <a:lvl2pPr marL="640080" indent="-274320" algn="l" defTabSz="457200" rtl="0" eaLnBrk="0" fontAlgn="base" hangingPunct="0">
              <a:lnSpc>
                <a:spcPct val="90000"/>
              </a:lnSpc>
              <a:spcBef>
                <a:spcPct val="20000"/>
              </a:spcBef>
              <a:spcAft>
                <a:spcPct val="0"/>
              </a:spcAft>
              <a:buClr>
                <a:srgbClr val="B00027"/>
              </a:buClr>
              <a:buFont typeface="Arial"/>
              <a:buChar char="•"/>
              <a:defRPr sz="2800" b="0" i="1" kern="1200">
                <a:solidFill>
                  <a:schemeClr val="tx1"/>
                </a:solidFill>
                <a:latin typeface="+mn-lt"/>
                <a:ea typeface="+mn-ea"/>
                <a:cs typeface="+mn-cs"/>
              </a:defRPr>
            </a:lvl2pPr>
            <a:lvl3pPr marL="960120" indent="-320040" algn="l" defTabSz="457200" rtl="0" eaLnBrk="0" fontAlgn="base" hangingPunct="0">
              <a:lnSpc>
                <a:spcPct val="90000"/>
              </a:lnSpc>
              <a:spcBef>
                <a:spcPct val="20000"/>
              </a:spcBef>
              <a:spcAft>
                <a:spcPct val="0"/>
              </a:spcAft>
              <a:buClr>
                <a:srgbClr val="B00027"/>
              </a:buClr>
              <a:buSzPct val="100000"/>
              <a:buFont typeface="Lucida Grande"/>
              <a:buChar char="-"/>
              <a:defRPr sz="2800" kern="1200">
                <a:solidFill>
                  <a:schemeClr val="tx1"/>
                </a:solidFill>
                <a:latin typeface="+mn-lt"/>
                <a:ea typeface="+mn-ea"/>
                <a:cs typeface="+mn-cs"/>
              </a:defRPr>
            </a:lvl3pPr>
            <a:lvl4pPr marL="1234440" indent="-228600" algn="l" defTabSz="457200" rtl="0" eaLnBrk="0" fontAlgn="base" hangingPunct="0">
              <a:lnSpc>
                <a:spcPct val="90000"/>
              </a:lnSpc>
              <a:spcBef>
                <a:spcPct val="20000"/>
              </a:spcBef>
              <a:spcAft>
                <a:spcPct val="0"/>
              </a:spcAft>
              <a:buFont typeface="Arial"/>
              <a:buChar char="▸"/>
              <a:defRPr sz="2400" kern="1200">
                <a:solidFill>
                  <a:schemeClr val="tx1"/>
                </a:solidFill>
                <a:latin typeface="+mn-lt"/>
                <a:ea typeface="+mn-ea"/>
                <a:cs typeface="+mn-cs"/>
              </a:defRPr>
            </a:lvl4pPr>
            <a:lvl5pPr marL="150876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338138"/>
            <a:r>
              <a:rPr lang="en-IN" sz="2600" dirty="0" smtClean="0">
                <a:solidFill>
                  <a:schemeClr val="tx1"/>
                </a:solidFill>
              </a:rPr>
              <a:t>Sales </a:t>
            </a:r>
            <a:r>
              <a:rPr lang="en-IN" sz="2600" dirty="0">
                <a:solidFill>
                  <a:schemeClr val="tx1"/>
                </a:solidFill>
              </a:rPr>
              <a:t>dialogue </a:t>
            </a:r>
            <a:r>
              <a:rPr lang="en-IN" sz="2600" dirty="0" smtClean="0">
                <a:solidFill>
                  <a:schemeClr val="tx1"/>
                </a:solidFill>
              </a:rPr>
              <a:t>					template</a:t>
            </a:r>
          </a:p>
          <a:p>
            <a:pPr defTabSz="338138"/>
            <a:r>
              <a:rPr lang="en-IN" sz="2600" dirty="0">
                <a:solidFill>
                  <a:schemeClr val="tx1"/>
                </a:solidFill>
              </a:rPr>
              <a:t>C</a:t>
            </a:r>
            <a:r>
              <a:rPr lang="en-IN" sz="2600" dirty="0" smtClean="0">
                <a:solidFill>
                  <a:schemeClr val="tx1"/>
                </a:solidFill>
              </a:rPr>
              <a:t>ustomer value 				proposition</a:t>
            </a:r>
          </a:p>
          <a:p>
            <a:r>
              <a:rPr lang="en-IN" sz="2600" dirty="0">
                <a:solidFill>
                  <a:schemeClr val="tx1"/>
                </a:solidFill>
              </a:rPr>
              <a:t>Buying </a:t>
            </a:r>
            <a:r>
              <a:rPr lang="en-IN" sz="2600" dirty="0" smtClean="0">
                <a:solidFill>
                  <a:schemeClr val="tx1"/>
                </a:solidFill>
              </a:rPr>
              <a:t>motive</a:t>
            </a:r>
          </a:p>
          <a:p>
            <a:pPr>
              <a:tabLst>
                <a:tab pos="95250" algn="l"/>
                <a:tab pos="338138" algn="l"/>
              </a:tabLst>
            </a:pPr>
            <a:r>
              <a:rPr lang="en-IN" sz="2600" dirty="0" smtClean="0">
                <a:solidFill>
                  <a:schemeClr val="tx1"/>
                </a:solidFill>
              </a:rPr>
              <a:t>Rational buying 				motives</a:t>
            </a:r>
          </a:p>
          <a:p>
            <a:pPr>
              <a:tabLst>
                <a:tab pos="95250" algn="l"/>
                <a:tab pos="338138" algn="l"/>
              </a:tabLst>
            </a:pPr>
            <a:r>
              <a:rPr lang="en-IN" sz="2600" dirty="0">
                <a:solidFill>
                  <a:schemeClr val="tx1"/>
                </a:solidFill>
              </a:rPr>
              <a:t>E</a:t>
            </a:r>
            <a:r>
              <a:rPr lang="en-IN" sz="2600" dirty="0" smtClean="0">
                <a:solidFill>
                  <a:schemeClr val="tx1"/>
                </a:solidFill>
              </a:rPr>
              <a:t>motional </a:t>
            </a:r>
            <a:r>
              <a:rPr lang="en-IN" sz="2600" dirty="0">
                <a:solidFill>
                  <a:schemeClr val="tx1"/>
                </a:solidFill>
              </a:rPr>
              <a:t>buying </a:t>
            </a:r>
            <a:r>
              <a:rPr lang="en-IN" sz="2600" dirty="0" smtClean="0">
                <a:solidFill>
                  <a:schemeClr val="tx1"/>
                </a:solidFill>
              </a:rPr>
              <a:t>			motives</a:t>
            </a:r>
            <a:endParaRPr lang="en-IN" sz="2600" dirty="0">
              <a:solidFill>
                <a:schemeClr val="tx1"/>
              </a:solidFill>
            </a:endParaRPr>
          </a:p>
          <a:p>
            <a:r>
              <a:rPr lang="en-IN" sz="2600" dirty="0">
                <a:solidFill>
                  <a:schemeClr val="tx1"/>
                </a:solidFill>
              </a:rPr>
              <a:t>Features</a:t>
            </a:r>
          </a:p>
          <a:p>
            <a:r>
              <a:rPr lang="en-IN" sz="2600" dirty="0">
                <a:solidFill>
                  <a:schemeClr val="tx1"/>
                </a:solidFill>
              </a:rPr>
              <a:t>Benefits</a:t>
            </a:r>
          </a:p>
          <a:p>
            <a:pPr>
              <a:tabLst>
                <a:tab pos="95250" algn="l"/>
                <a:tab pos="338138" algn="l"/>
              </a:tabLst>
            </a:pPr>
            <a:endParaRPr lang="en-IN" dirty="0" smtClean="0">
              <a:solidFill>
                <a:schemeClr val="tx1"/>
              </a:solidFill>
            </a:endParaRPr>
          </a:p>
          <a:p>
            <a:endParaRPr lang="en-IN" dirty="0">
              <a:solidFill>
                <a:schemeClr val="tx1"/>
              </a:solidFill>
            </a:endParaRPr>
          </a:p>
        </p:txBody>
      </p:sp>
    </p:spTree>
    <p:extLst>
      <p:ext uri="{BB962C8B-B14F-4D97-AF65-F5344CB8AC3E}">
        <p14:creationId xmlns:p14="http://schemas.microsoft.com/office/powerpoint/2010/main" val="99502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2"/>
          </p:nvPr>
        </p:nvSpPr>
        <p:spPr/>
        <p:txBody>
          <a:bodyPr/>
          <a:lstStyle/>
          <a:p>
            <a:r>
              <a:rPr lang="en-IN" dirty="0" smtClean="0"/>
              <a:t>Sales dialogue with a customer involves making a sales call and a sales presentation</a:t>
            </a:r>
          </a:p>
          <a:p>
            <a:r>
              <a:rPr lang="en-IN" dirty="0" smtClean="0"/>
              <a:t>Formats used in sales communication </a:t>
            </a:r>
          </a:p>
          <a:p>
            <a:pPr lvl="1"/>
            <a:r>
              <a:rPr lang="en-IN" dirty="0" smtClean="0"/>
              <a:t>Canned presentations, written sales proposals, and organized sales dialogues and presentations</a:t>
            </a:r>
          </a:p>
          <a:p>
            <a:r>
              <a:rPr lang="en-IN" dirty="0" smtClean="0"/>
              <a:t>A sales </a:t>
            </a:r>
            <a:r>
              <a:rPr lang="en-IN" dirty="0"/>
              <a:t>dialogue template </a:t>
            </a:r>
            <a:r>
              <a:rPr lang="en-US" dirty="0" smtClean="0"/>
              <a:t>ensure </a:t>
            </a:r>
            <a:r>
              <a:rPr lang="en-US" dirty="0"/>
              <a:t>that all pertinent content areas </a:t>
            </a:r>
            <a:r>
              <a:rPr lang="en-US" dirty="0" smtClean="0"/>
              <a:t>are covered </a:t>
            </a:r>
            <a:r>
              <a:rPr lang="en-US" dirty="0"/>
              <a:t>with each prospect</a:t>
            </a:r>
            <a:endParaRPr lang="en-IN" dirty="0" smtClean="0"/>
          </a:p>
          <a:p>
            <a:r>
              <a:rPr lang="en-IN" dirty="0"/>
              <a:t>Engaging the prospect involves making an appointment with </a:t>
            </a:r>
            <a:r>
              <a:rPr lang="en-IN" dirty="0" smtClean="0"/>
              <a:t>him or her</a:t>
            </a:r>
            <a:endParaRPr lang="en-IN" dirty="0"/>
          </a:p>
        </p:txBody>
      </p:sp>
      <p:sp>
        <p:nvSpPr>
          <p:cNvPr id="3" name="Title 2" hidden="1"/>
          <p:cNvSpPr>
            <a:spLocks noGrp="1"/>
          </p:cNvSpPr>
          <p:nvPr>
            <p:ph type="title"/>
          </p:nvPr>
        </p:nvSpPr>
        <p:spPr/>
        <p:txBody>
          <a:bodyPr/>
          <a:lstStyle/>
          <a:p>
            <a:r>
              <a:rPr lang="en-IN" dirty="0" smtClean="0"/>
              <a:t>Summary</a:t>
            </a:r>
            <a:endParaRPr lang="en-IN" dirty="0"/>
          </a:p>
        </p:txBody>
      </p:sp>
    </p:spTree>
    <p:extLst>
      <p:ext uri="{BB962C8B-B14F-4D97-AF65-F5344CB8AC3E}">
        <p14:creationId xmlns:p14="http://schemas.microsoft.com/office/powerpoint/2010/main" val="10694239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86471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idx="1"/>
          </p:nvPr>
        </p:nvSpPr>
        <p:spPr>
          <a:xfrm>
            <a:off x="1215073" y="1456105"/>
            <a:ext cx="7431087" cy="2862322"/>
          </a:xfrm>
          <a:noFill/>
        </p:spPr>
        <p:txBody>
          <a:bodyPr wrap="square">
            <a:noAutofit/>
          </a:bodyPr>
          <a:lstStyle/>
          <a:p>
            <a:pPr>
              <a:lnSpc>
                <a:spcPts val="3000"/>
              </a:lnSpc>
              <a:spcBef>
                <a:spcPts val="0"/>
              </a:spcBef>
              <a:buClr>
                <a:schemeClr val="tx1"/>
              </a:buClr>
            </a:pPr>
            <a:r>
              <a:rPr lang="en-US" sz="2400" dirty="0"/>
              <a:t>Explain why it is essential to focus on the 	customer when planning </a:t>
            </a:r>
            <a:r>
              <a:rPr lang="en-US" sz="2400" dirty="0" smtClean="0"/>
              <a:t>sales calls</a:t>
            </a:r>
            <a:endParaRPr lang="en-US" sz="2400" dirty="0"/>
          </a:p>
          <a:p>
            <a:pPr>
              <a:lnSpc>
                <a:spcPts val="3000"/>
              </a:lnSpc>
              <a:spcBef>
                <a:spcPts val="0"/>
              </a:spcBef>
              <a:buClr>
                <a:schemeClr val="tx1"/>
              </a:buClr>
            </a:pPr>
            <a:r>
              <a:rPr lang="en-US" sz="2400" dirty="0"/>
              <a:t>Understand alternative ways of communicating with prospects and customers through canned sales presentations, written sales proposals, and organized sales dialogues or presentations</a:t>
            </a:r>
          </a:p>
          <a:p>
            <a:pPr>
              <a:lnSpc>
                <a:spcPts val="3000"/>
              </a:lnSpc>
              <a:spcBef>
                <a:spcPts val="0"/>
              </a:spcBef>
              <a:buClr>
                <a:schemeClr val="tx1"/>
              </a:buClr>
            </a:pPr>
            <a:r>
              <a:rPr lang="en-US" sz="2400" dirty="0"/>
              <a:t>Discuss the nine components in the sales dialogue template that can be used for planning an organized sales dialogue or </a:t>
            </a:r>
            <a:r>
              <a:rPr lang="en-US" sz="2400" dirty="0" smtClean="0"/>
              <a:t>presentation</a:t>
            </a:r>
            <a:endParaRPr lang="en-US" sz="2400" dirty="0"/>
          </a:p>
        </p:txBody>
      </p:sp>
      <p:sp>
        <p:nvSpPr>
          <p:cNvPr id="10243" name="Rectangle 3" hidden="1"/>
          <p:cNvSpPr>
            <a:spLocks noGrp="1" noChangeArrowheads="1"/>
          </p:cNvSpPr>
          <p:nvPr>
            <p:ph type="title"/>
          </p:nvPr>
        </p:nvSpPr>
        <p:spPr/>
        <p:txBody>
          <a:bodyPr/>
          <a:lstStyle/>
          <a:p>
            <a:r>
              <a:rPr lang="en-US" dirty="0"/>
              <a:t>Learning Objectives</a:t>
            </a:r>
          </a:p>
        </p:txBody>
      </p:sp>
    </p:spTree>
    <p:extLst>
      <p:ext uri="{BB962C8B-B14F-4D97-AF65-F5344CB8AC3E}">
        <p14:creationId xmlns:p14="http://schemas.microsoft.com/office/powerpoint/2010/main" val="318691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idx="1"/>
          </p:nvPr>
        </p:nvSpPr>
        <p:spPr>
          <a:xfrm>
            <a:off x="1215073" y="1456105"/>
            <a:ext cx="7431087" cy="2862322"/>
          </a:xfrm>
          <a:noFill/>
        </p:spPr>
        <p:txBody>
          <a:bodyPr wrap="square">
            <a:noAutofit/>
          </a:bodyPr>
          <a:lstStyle/>
          <a:p>
            <a:pPr>
              <a:lnSpc>
                <a:spcPts val="3000"/>
              </a:lnSpc>
              <a:spcBef>
                <a:spcPts val="0"/>
              </a:spcBef>
              <a:buClr>
                <a:schemeClr val="tx1"/>
              </a:buClr>
              <a:buFont typeface="Wingdings" panose="05000000000000000000" pitchFamily="2" charset="2"/>
              <a:buAutoNum type="arabicPlain" startAt="4"/>
            </a:pPr>
            <a:r>
              <a:rPr lang="en-IN" sz="2400" dirty="0"/>
              <a:t>Explain how to write a customer value proposition </a:t>
            </a:r>
            <a:r>
              <a:rPr lang="en-IN" sz="2400" dirty="0" smtClean="0"/>
              <a:t>statement</a:t>
            </a:r>
          </a:p>
          <a:p>
            <a:pPr>
              <a:lnSpc>
                <a:spcPts val="3000"/>
              </a:lnSpc>
              <a:spcBef>
                <a:spcPts val="0"/>
              </a:spcBef>
              <a:buClr>
                <a:schemeClr val="tx1"/>
              </a:buClr>
              <a:buAutoNum type="arabicPlain" startAt="4"/>
            </a:pPr>
            <a:r>
              <a:rPr lang="en-IN" sz="2400" dirty="0" smtClean="0"/>
              <a:t>Link </a:t>
            </a:r>
            <a:r>
              <a:rPr lang="en-IN" sz="2400" dirty="0"/>
              <a:t>buying motives to benefits of the seller’s offering, support claims made for benefits, and reinforce verbal claims </a:t>
            </a:r>
            <a:r>
              <a:rPr lang="en-IN" sz="2400" dirty="0" smtClean="0"/>
              <a:t>made</a:t>
            </a:r>
          </a:p>
          <a:p>
            <a:pPr>
              <a:lnSpc>
                <a:spcPts val="3000"/>
              </a:lnSpc>
              <a:spcBef>
                <a:spcPts val="0"/>
              </a:spcBef>
              <a:buClr>
                <a:schemeClr val="tx1"/>
              </a:buClr>
              <a:buAutoNum type="arabicPlain" startAt="4"/>
            </a:pPr>
            <a:r>
              <a:rPr lang="en-IN" sz="2400" dirty="0" smtClean="0"/>
              <a:t>Engage </a:t>
            </a:r>
            <a:r>
              <a:rPr lang="en-IN" sz="2400" dirty="0"/>
              <a:t>the customer by setting </a:t>
            </a:r>
            <a:r>
              <a:rPr lang="en-IN" sz="2400" dirty="0" smtClean="0"/>
              <a:t>appointments</a:t>
            </a:r>
            <a:endParaRPr lang="en-IN" sz="2400" dirty="0"/>
          </a:p>
        </p:txBody>
      </p:sp>
      <p:sp>
        <p:nvSpPr>
          <p:cNvPr id="10243" name="Rectangle 3" hidden="1"/>
          <p:cNvSpPr>
            <a:spLocks noGrp="1" noChangeArrowheads="1"/>
          </p:cNvSpPr>
          <p:nvPr>
            <p:ph type="title"/>
          </p:nvPr>
        </p:nvSpPr>
        <p:spPr/>
        <p:txBody>
          <a:bodyPr/>
          <a:lstStyle/>
          <a:p>
            <a:r>
              <a:rPr lang="en-US" dirty="0"/>
              <a:t>Learning </a:t>
            </a:r>
            <a:r>
              <a:rPr lang="en-US" dirty="0" smtClean="0"/>
              <a:t>Objectives (continued)</a:t>
            </a:r>
            <a:endParaRPr lang="en-US" dirty="0"/>
          </a:p>
        </p:txBody>
      </p:sp>
    </p:spTree>
    <p:extLst>
      <p:ext uri="{BB962C8B-B14F-4D97-AF65-F5344CB8AC3E}">
        <p14:creationId xmlns:p14="http://schemas.microsoft.com/office/powerpoint/2010/main" val="4050159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Customer-Focused Sales Dialogue Planning</a:t>
            </a:r>
            <a:endParaRPr lang="en-US" dirty="0"/>
          </a:p>
        </p:txBody>
      </p:sp>
      <p:sp>
        <p:nvSpPr>
          <p:cNvPr id="11" name="Rectangle 10" descr="The slide consists of three squares. The square on the right side is labeled sales dialogue: business conversations between buyer and salesperson to initiate, develop and enhance customer relationships. Two arrows originate from the square and point to other squares on the left side. The first square is labeled sales call: in-person meeting between the buyer and the salesteam and the second square is labeled sales presentations: comprehensive communications designed to persuade the customer to make a purchase.&#10;" title="Customer-focused sales dialogue planning"/>
          <p:cNvSpPr/>
          <p:nvPr/>
        </p:nvSpPr>
        <p:spPr>
          <a:xfrm>
            <a:off x="1371600" y="1447800"/>
            <a:ext cx="2514600" cy="1752600"/>
          </a:xfrm>
          <a:prstGeom prst="rect">
            <a:avLst/>
          </a:prstGeom>
          <a:solidFill>
            <a:srgbClr val="5B8A3C"/>
          </a:solidFill>
          <a:ln>
            <a:solidFill>
              <a:srgbClr val="5B8A3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2000" b="1" dirty="0" smtClean="0"/>
              <a:t>Sales call</a:t>
            </a:r>
            <a:r>
              <a:rPr lang="en-IN" sz="2000" dirty="0" smtClean="0"/>
              <a:t>: In-person </a:t>
            </a:r>
            <a:r>
              <a:rPr lang="en-IN" sz="2000" dirty="0"/>
              <a:t>meeting between the buyer and the salesteam</a:t>
            </a:r>
          </a:p>
        </p:txBody>
      </p:sp>
      <p:sp>
        <p:nvSpPr>
          <p:cNvPr id="12" name="Rectangle 11" descr="The slide consists of three squares. The square on the right side is labeled sales dialogue: business conversations between buyer and salesperson to initiate, develop and enhance customer relationships. Two arrows originate from the square and point to other squares on the left side. The first square is labeled sales call: in-person meeting between the buyer and the salesteam and the second square is labeled sales presentations: comprehensive communications designed to persuade the customer to make a purchase.&#10;" title="Customer-focused sales dialogue planning"/>
          <p:cNvSpPr/>
          <p:nvPr/>
        </p:nvSpPr>
        <p:spPr>
          <a:xfrm>
            <a:off x="5562600" y="2209800"/>
            <a:ext cx="2964164" cy="2895600"/>
          </a:xfrm>
          <a:prstGeom prst="rect">
            <a:avLst/>
          </a:prstGeom>
          <a:solidFill>
            <a:srgbClr val="5B8A3C"/>
          </a:solidFill>
          <a:ln>
            <a:solidFill>
              <a:srgbClr val="5B8A3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2000" b="1" dirty="0" smtClean="0"/>
              <a:t>Sales dialogue</a:t>
            </a:r>
            <a:r>
              <a:rPr lang="en-IN" sz="2000" dirty="0" smtClean="0"/>
              <a:t>: Business </a:t>
            </a:r>
            <a:r>
              <a:rPr lang="en-IN" sz="2000" dirty="0" smtClean="0"/>
              <a:t>conversations </a:t>
            </a:r>
            <a:r>
              <a:rPr lang="en-IN" sz="2000" dirty="0" smtClean="0"/>
              <a:t>between buyer and salesperson to initiate, develop, and enhance customer relationships </a:t>
            </a:r>
            <a:endParaRPr lang="en-IN" sz="2000" dirty="0"/>
          </a:p>
        </p:txBody>
      </p:sp>
      <p:sp>
        <p:nvSpPr>
          <p:cNvPr id="13" name="Rectangle 12" descr="The slide consists of three squares. The square on the right side is labeled sales dialogue: business conversations between buyer and salesperson to initiate, develop and enhance customer relationships. Two arrows originate from the square and point to other squares on the left side. The first square is labeled sales call: in-person meeting between the buyer and the salesteam and the second square is labeled sales presentations: comprehensive communications designed to persuade the customer to make a purchase.&#10;" title="Customer-focused sales dialogue planning"/>
          <p:cNvSpPr/>
          <p:nvPr/>
        </p:nvSpPr>
        <p:spPr>
          <a:xfrm>
            <a:off x="1371600" y="3886200"/>
            <a:ext cx="2514600" cy="2209800"/>
          </a:xfrm>
          <a:prstGeom prst="rect">
            <a:avLst/>
          </a:prstGeom>
          <a:solidFill>
            <a:srgbClr val="5B8A3C"/>
          </a:solidFill>
          <a:ln>
            <a:solidFill>
              <a:srgbClr val="5B8A3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2000" b="1" dirty="0" smtClean="0"/>
              <a:t>Sales presentations</a:t>
            </a:r>
            <a:r>
              <a:rPr lang="en-IN" sz="2000" dirty="0"/>
              <a:t>: Comprehensive</a:t>
            </a:r>
          </a:p>
          <a:p>
            <a:pPr algn="ctr"/>
            <a:r>
              <a:rPr lang="en-IN" sz="2000" dirty="0"/>
              <a:t>communications</a:t>
            </a:r>
          </a:p>
          <a:p>
            <a:pPr algn="ctr"/>
            <a:r>
              <a:rPr lang="en-IN" sz="2000" dirty="0" smtClean="0"/>
              <a:t>designed </a:t>
            </a:r>
            <a:r>
              <a:rPr lang="en-IN" sz="2000" dirty="0"/>
              <a:t>to persuade the </a:t>
            </a:r>
            <a:r>
              <a:rPr lang="en-IN" sz="2000" dirty="0" smtClean="0"/>
              <a:t>customer to </a:t>
            </a:r>
            <a:r>
              <a:rPr lang="en-IN" sz="2000" dirty="0"/>
              <a:t>make a </a:t>
            </a:r>
            <a:r>
              <a:rPr lang="en-IN" sz="2000" dirty="0" smtClean="0"/>
              <a:t>purchase</a:t>
            </a:r>
            <a:endParaRPr lang="en-IN" sz="2000" dirty="0"/>
          </a:p>
        </p:txBody>
      </p:sp>
      <p:cxnSp>
        <p:nvCxnSpPr>
          <p:cNvPr id="5" name="Straight Arrow Connector 4" descr="The slide consists of three squares. The square on the right side is labeled sales dialogue: business conversations between buyer and salesperson to initiate, develop and enhance customer relationships. Two arrows originate from the square and point to other squares on the left side. The first square is labeled sales call: in-person meeting between the buyer and the salesteam and the second square is labeled sales presentations: comprehensive communications designed to persuade the customer to make a purchase.&#10;" title="Customer-focused sales dialogue planning"/>
          <p:cNvCxnSpPr>
            <a:endCxn id="12" idx="1"/>
          </p:cNvCxnSpPr>
          <p:nvPr/>
        </p:nvCxnSpPr>
        <p:spPr>
          <a:xfrm>
            <a:off x="3926681" y="2667000"/>
            <a:ext cx="1635919" cy="99060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7" name="Straight Arrow Connector 6" descr="The slide consists of three squares. The square on the right side is labeled sales dialogue: business conversations between buyer and salesperson to initiate, develop and enhance customer relationships. Two arrows originate from the square and point to other squares on the left side. The first square is labeled sales call: in-person meeting between the buyer and the salesteam and the second square is labeled sales presentations: comprehensive communications designed to persuade the customer to make a purchase.&#10;" title="Customer-focused sales dialogue planning"/>
          <p:cNvCxnSpPr>
            <a:stCxn id="12" idx="1"/>
          </p:cNvCxnSpPr>
          <p:nvPr/>
        </p:nvCxnSpPr>
        <p:spPr>
          <a:xfrm flipH="1">
            <a:off x="3926681" y="3657600"/>
            <a:ext cx="1635919" cy="91440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44496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in)">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6.1</a:t>
            </a:r>
            <a:r>
              <a:rPr lang="en-US" dirty="0"/>
              <a:t>	Types of Sales Communications</a:t>
            </a:r>
          </a:p>
        </p:txBody>
      </p:sp>
      <p:pic>
        <p:nvPicPr>
          <p:cNvPr id="4" name="Picture 3" descr="The figure consists of the following content:&#10;Canned Presentations&#10;• Include scripted sales calls, memorized presentations, and automated presentations&#10;• Can be complete and logically structured&#10;• Do not vary from buyer to buyer; should be tested for effectiveness&#10;Written Sales Proposals&#10;• Proposal is a complete self-contained sales presentation&#10;• Written proposals often accompanied by sales calls before and after the proposal is submitted&#10;• Thorough customer assessment should take place before customized proposal is written&#10;Organized Sales Dialogues and Presentations&#10;• Address individual customer and different selling situations&#10;•Allow flexibility to adapt to buyer feedback&#10;• Most frequently used format by sales professionals&#10;&#10;" title="Exhibit 6.1Types of Sales Communica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1892968"/>
            <a:ext cx="3699871" cy="4433373"/>
          </a:xfrm>
          <a:prstGeom prst="rect">
            <a:avLst/>
          </a:prstGeom>
        </p:spPr>
      </p:pic>
    </p:spTree>
    <p:extLst>
      <p:ext uri="{BB962C8B-B14F-4D97-AF65-F5344CB8AC3E}">
        <p14:creationId xmlns:p14="http://schemas.microsoft.com/office/powerpoint/2010/main" val="307788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smtClean="0"/>
              <a:t>Parts of a Sales Proposal</a:t>
            </a:r>
            <a:endParaRPr lang="en-IN" dirty="0"/>
          </a:p>
        </p:txBody>
      </p:sp>
      <p:sp>
        <p:nvSpPr>
          <p:cNvPr id="7" name="Freeform 6" descr="There are 3 small rectangular boxes with rounded edges partially overlapping 3 larger rectangular boxes with sharp edges. Each pair of small and large boxes are placed one below the other. The content in the larger box explains the term provided in the smaller box. &#10;Within the first pair of boxes, the smaller box is labeled executive summary. The larger box is labeled functions - demonstrates salesperson’s knowledge about the customer’s need and creates a desire in the customer to read it. &#10;" title="Parts of a Sales Proposal"/>
          <p:cNvSpPr/>
          <p:nvPr/>
        </p:nvSpPr>
        <p:spPr>
          <a:xfrm>
            <a:off x="729652" y="2030640"/>
            <a:ext cx="7821824" cy="1701000"/>
          </a:xfrm>
          <a:custGeom>
            <a:avLst/>
            <a:gdLst>
              <a:gd name="connsiteX0" fmla="*/ 0 w 7821824"/>
              <a:gd name="connsiteY0" fmla="*/ 0 h 1701000"/>
              <a:gd name="connsiteX1" fmla="*/ 7821824 w 7821824"/>
              <a:gd name="connsiteY1" fmla="*/ 0 h 1701000"/>
              <a:gd name="connsiteX2" fmla="*/ 7821824 w 7821824"/>
              <a:gd name="connsiteY2" fmla="*/ 1701000 h 1701000"/>
              <a:gd name="connsiteX3" fmla="*/ 0 w 7821824"/>
              <a:gd name="connsiteY3" fmla="*/ 1701000 h 1701000"/>
              <a:gd name="connsiteX4" fmla="*/ 0 w 7821824"/>
              <a:gd name="connsiteY4" fmla="*/ 0 h 170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1824" h="1701000">
                <a:moveTo>
                  <a:pt x="0" y="0"/>
                </a:moveTo>
                <a:lnTo>
                  <a:pt x="7821824" y="0"/>
                </a:lnTo>
                <a:lnTo>
                  <a:pt x="7821824" y="1701000"/>
                </a:lnTo>
                <a:lnTo>
                  <a:pt x="0" y="1701000"/>
                </a:lnTo>
                <a:lnTo>
                  <a:pt x="0" y="0"/>
                </a:lnTo>
                <a:close/>
              </a:path>
            </a:pathLst>
          </a:custGeom>
          <a:ln>
            <a:solidFill>
              <a:srgbClr val="5B8A3C"/>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07060" tIns="499872" rIns="607060" bIns="170688" numCol="1" spcCol="1270" anchor="t" anchorCtr="0">
            <a:noAutofit/>
          </a:bodyPr>
          <a:lstStyle/>
          <a:p>
            <a:pPr marL="228600" lvl="1" indent="-228600" algn="l" defTabSz="1066800" rtl="0">
              <a:lnSpc>
                <a:spcPct val="90000"/>
              </a:lnSpc>
              <a:spcBef>
                <a:spcPct val="0"/>
              </a:spcBef>
              <a:spcAft>
                <a:spcPct val="15000"/>
              </a:spcAft>
              <a:buChar char="••"/>
            </a:pPr>
            <a:r>
              <a:rPr lang="en-IN" sz="2400" b="0" kern="1200" dirty="0" smtClean="0">
                <a:solidFill>
                  <a:schemeClr val="tx1"/>
                </a:solidFill>
              </a:rPr>
              <a:t>Functions - Demonstrates salesperson’s knowledge about the customer’s need and creates a desire in the customer to read it</a:t>
            </a:r>
            <a:endParaRPr lang="en-IN" sz="2400" kern="1200" dirty="0">
              <a:solidFill>
                <a:schemeClr val="tx1"/>
              </a:solidFill>
            </a:endParaRPr>
          </a:p>
        </p:txBody>
      </p:sp>
      <p:sp>
        <p:nvSpPr>
          <p:cNvPr id="8" name="Freeform 7" descr="There are 2 small rectangular boxes with rounded edges partially overlapping 2 larger rectangular boxes with sharp edges. Each pair of small and large boxes are placed one below the other. The content in the larger box explains the term provided in the smaller box. &#10;Within the first pair of boxes, the smaller box is labeled executive summary. The larger box is labeled functions - demonstrates salesperson’s knowledge about the customer’s need and creates a desire in the customer to read it. &#10;" title="Parts of a Sales Proposal"/>
          <p:cNvSpPr/>
          <p:nvPr/>
        </p:nvSpPr>
        <p:spPr>
          <a:xfrm>
            <a:off x="1120743" y="1676400"/>
            <a:ext cx="5475276" cy="708480"/>
          </a:xfrm>
          <a:custGeom>
            <a:avLst/>
            <a:gdLst>
              <a:gd name="connsiteX0" fmla="*/ 0 w 5475276"/>
              <a:gd name="connsiteY0" fmla="*/ 118082 h 708480"/>
              <a:gd name="connsiteX1" fmla="*/ 118082 w 5475276"/>
              <a:gd name="connsiteY1" fmla="*/ 0 h 708480"/>
              <a:gd name="connsiteX2" fmla="*/ 5357194 w 5475276"/>
              <a:gd name="connsiteY2" fmla="*/ 0 h 708480"/>
              <a:gd name="connsiteX3" fmla="*/ 5475276 w 5475276"/>
              <a:gd name="connsiteY3" fmla="*/ 118082 h 708480"/>
              <a:gd name="connsiteX4" fmla="*/ 5475276 w 5475276"/>
              <a:gd name="connsiteY4" fmla="*/ 590398 h 708480"/>
              <a:gd name="connsiteX5" fmla="*/ 5357194 w 5475276"/>
              <a:gd name="connsiteY5" fmla="*/ 708480 h 708480"/>
              <a:gd name="connsiteX6" fmla="*/ 118082 w 5475276"/>
              <a:gd name="connsiteY6" fmla="*/ 708480 h 708480"/>
              <a:gd name="connsiteX7" fmla="*/ 0 w 5475276"/>
              <a:gd name="connsiteY7" fmla="*/ 590398 h 708480"/>
              <a:gd name="connsiteX8" fmla="*/ 0 w 5475276"/>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5276" h="708480">
                <a:moveTo>
                  <a:pt x="0" y="118082"/>
                </a:moveTo>
                <a:cubicBezTo>
                  <a:pt x="0" y="52867"/>
                  <a:pt x="52867" y="0"/>
                  <a:pt x="118082" y="0"/>
                </a:cubicBezTo>
                <a:lnTo>
                  <a:pt x="5357194" y="0"/>
                </a:lnTo>
                <a:cubicBezTo>
                  <a:pt x="5422409" y="0"/>
                  <a:pt x="5475276" y="52867"/>
                  <a:pt x="5475276" y="118082"/>
                </a:cubicBezTo>
                <a:lnTo>
                  <a:pt x="5475276" y="590398"/>
                </a:lnTo>
                <a:cubicBezTo>
                  <a:pt x="5475276" y="655613"/>
                  <a:pt x="5422409" y="708480"/>
                  <a:pt x="5357194" y="708480"/>
                </a:cubicBezTo>
                <a:lnTo>
                  <a:pt x="118082" y="708480"/>
                </a:lnTo>
                <a:cubicBezTo>
                  <a:pt x="52867" y="708480"/>
                  <a:pt x="0" y="655613"/>
                  <a:pt x="0" y="590398"/>
                </a:cubicBezTo>
                <a:lnTo>
                  <a:pt x="0" y="118082"/>
                </a:lnTo>
                <a:close/>
              </a:path>
            </a:pathLst>
          </a:custGeom>
          <a:solidFill>
            <a:srgbClr val="5B8A3C"/>
          </a:solidFill>
          <a:ln>
            <a:solidFill>
              <a:srgbClr val="5B8A3C"/>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1537" tIns="34585" rIns="241537" bIns="34585" numCol="1" spcCol="1270" anchor="ctr" anchorCtr="0">
            <a:noAutofit/>
          </a:bodyPr>
          <a:lstStyle/>
          <a:p>
            <a:pPr lvl="0" algn="l" defTabSz="1066800" rtl="0">
              <a:lnSpc>
                <a:spcPct val="90000"/>
              </a:lnSpc>
              <a:spcBef>
                <a:spcPct val="0"/>
              </a:spcBef>
              <a:spcAft>
                <a:spcPct val="35000"/>
              </a:spcAft>
            </a:pPr>
            <a:r>
              <a:rPr lang="en-IN" sz="2400" kern="1200" dirty="0" smtClean="0">
                <a:solidFill>
                  <a:schemeClr val="bg1"/>
                </a:solidFill>
              </a:rPr>
              <a:t>Executive summary</a:t>
            </a:r>
            <a:endParaRPr lang="en-IN" sz="2400" kern="1200" dirty="0">
              <a:solidFill>
                <a:schemeClr val="bg1"/>
              </a:solidFill>
            </a:endParaRPr>
          </a:p>
        </p:txBody>
      </p:sp>
      <p:sp>
        <p:nvSpPr>
          <p:cNvPr id="9" name="Freeform 8" descr="Within the second pair of boxes, the smaller box is labeled customer needs and proposed solution. The larger box is labeled includes situation analysis and the recommended solution." title="Parts of a Sales Proposal"/>
          <p:cNvSpPr/>
          <p:nvPr/>
        </p:nvSpPr>
        <p:spPr>
          <a:xfrm>
            <a:off x="729652" y="4215480"/>
            <a:ext cx="7821824" cy="1360800"/>
          </a:xfrm>
          <a:custGeom>
            <a:avLst/>
            <a:gdLst>
              <a:gd name="connsiteX0" fmla="*/ 0 w 7821824"/>
              <a:gd name="connsiteY0" fmla="*/ 0 h 1360800"/>
              <a:gd name="connsiteX1" fmla="*/ 7821824 w 7821824"/>
              <a:gd name="connsiteY1" fmla="*/ 0 h 1360800"/>
              <a:gd name="connsiteX2" fmla="*/ 7821824 w 7821824"/>
              <a:gd name="connsiteY2" fmla="*/ 1360800 h 1360800"/>
              <a:gd name="connsiteX3" fmla="*/ 0 w 7821824"/>
              <a:gd name="connsiteY3" fmla="*/ 1360800 h 1360800"/>
              <a:gd name="connsiteX4" fmla="*/ 0 w 7821824"/>
              <a:gd name="connsiteY4" fmla="*/ 0 h 13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1824" h="1360800">
                <a:moveTo>
                  <a:pt x="0" y="0"/>
                </a:moveTo>
                <a:lnTo>
                  <a:pt x="7821824" y="0"/>
                </a:lnTo>
                <a:lnTo>
                  <a:pt x="7821824" y="1360800"/>
                </a:lnTo>
                <a:lnTo>
                  <a:pt x="0" y="1360800"/>
                </a:lnTo>
                <a:lnTo>
                  <a:pt x="0" y="0"/>
                </a:lnTo>
                <a:close/>
              </a:path>
            </a:pathLst>
          </a:custGeom>
          <a:ln>
            <a:solidFill>
              <a:srgbClr val="5B8A3C"/>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07060" tIns="499872" rIns="607060" bIns="170688" numCol="1" spcCol="1270" anchor="t" anchorCtr="0">
            <a:noAutofit/>
          </a:bodyPr>
          <a:lstStyle/>
          <a:p>
            <a:pPr marL="228600" lvl="1" indent="-228600" algn="l" defTabSz="1066800" rtl="0">
              <a:lnSpc>
                <a:spcPct val="90000"/>
              </a:lnSpc>
              <a:spcBef>
                <a:spcPct val="0"/>
              </a:spcBef>
              <a:spcAft>
                <a:spcPct val="15000"/>
              </a:spcAft>
              <a:buChar char="••"/>
            </a:pPr>
            <a:r>
              <a:rPr lang="en-IN" sz="2400" b="0" kern="1200" dirty="0" smtClean="0">
                <a:solidFill>
                  <a:schemeClr val="tx1"/>
                </a:solidFill>
              </a:rPr>
              <a:t>Includes situation analysis and the recommended solution</a:t>
            </a:r>
            <a:endParaRPr lang="en-IN" sz="2400" kern="1200" dirty="0">
              <a:solidFill>
                <a:schemeClr val="tx1"/>
              </a:solidFill>
            </a:endParaRPr>
          </a:p>
        </p:txBody>
      </p:sp>
      <p:sp>
        <p:nvSpPr>
          <p:cNvPr id="10" name="Freeform 9" descr="Within the second pair of boxes, the smaller box is labeled customer needs and proposed solution. The larger box is labeled includes situation analysis and the recommended solution." title="Parts of a Sales Proposal"/>
          <p:cNvSpPr/>
          <p:nvPr/>
        </p:nvSpPr>
        <p:spPr>
          <a:xfrm>
            <a:off x="1120743" y="3861240"/>
            <a:ext cx="5475276" cy="708480"/>
          </a:xfrm>
          <a:custGeom>
            <a:avLst/>
            <a:gdLst>
              <a:gd name="connsiteX0" fmla="*/ 0 w 5475276"/>
              <a:gd name="connsiteY0" fmla="*/ 118082 h 708480"/>
              <a:gd name="connsiteX1" fmla="*/ 118082 w 5475276"/>
              <a:gd name="connsiteY1" fmla="*/ 0 h 708480"/>
              <a:gd name="connsiteX2" fmla="*/ 5357194 w 5475276"/>
              <a:gd name="connsiteY2" fmla="*/ 0 h 708480"/>
              <a:gd name="connsiteX3" fmla="*/ 5475276 w 5475276"/>
              <a:gd name="connsiteY3" fmla="*/ 118082 h 708480"/>
              <a:gd name="connsiteX4" fmla="*/ 5475276 w 5475276"/>
              <a:gd name="connsiteY4" fmla="*/ 590398 h 708480"/>
              <a:gd name="connsiteX5" fmla="*/ 5357194 w 5475276"/>
              <a:gd name="connsiteY5" fmla="*/ 708480 h 708480"/>
              <a:gd name="connsiteX6" fmla="*/ 118082 w 5475276"/>
              <a:gd name="connsiteY6" fmla="*/ 708480 h 708480"/>
              <a:gd name="connsiteX7" fmla="*/ 0 w 5475276"/>
              <a:gd name="connsiteY7" fmla="*/ 590398 h 708480"/>
              <a:gd name="connsiteX8" fmla="*/ 0 w 5475276"/>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5276" h="708480">
                <a:moveTo>
                  <a:pt x="0" y="118082"/>
                </a:moveTo>
                <a:cubicBezTo>
                  <a:pt x="0" y="52867"/>
                  <a:pt x="52867" y="0"/>
                  <a:pt x="118082" y="0"/>
                </a:cubicBezTo>
                <a:lnTo>
                  <a:pt x="5357194" y="0"/>
                </a:lnTo>
                <a:cubicBezTo>
                  <a:pt x="5422409" y="0"/>
                  <a:pt x="5475276" y="52867"/>
                  <a:pt x="5475276" y="118082"/>
                </a:cubicBezTo>
                <a:lnTo>
                  <a:pt x="5475276" y="590398"/>
                </a:lnTo>
                <a:cubicBezTo>
                  <a:pt x="5475276" y="655613"/>
                  <a:pt x="5422409" y="708480"/>
                  <a:pt x="5357194" y="708480"/>
                </a:cubicBezTo>
                <a:lnTo>
                  <a:pt x="118082" y="708480"/>
                </a:lnTo>
                <a:cubicBezTo>
                  <a:pt x="52867" y="708480"/>
                  <a:pt x="0" y="655613"/>
                  <a:pt x="0" y="590398"/>
                </a:cubicBezTo>
                <a:lnTo>
                  <a:pt x="0" y="118082"/>
                </a:lnTo>
                <a:close/>
              </a:path>
            </a:pathLst>
          </a:custGeom>
          <a:solidFill>
            <a:srgbClr val="5B8A3C"/>
          </a:solidFill>
          <a:ln>
            <a:solidFill>
              <a:srgbClr val="5B8A3C"/>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1537" tIns="34585" rIns="241537" bIns="34585" numCol="1" spcCol="1270" anchor="ctr" anchorCtr="0">
            <a:noAutofit/>
          </a:bodyPr>
          <a:lstStyle/>
          <a:p>
            <a:pPr lvl="0" algn="l" defTabSz="1066800" rtl="0">
              <a:lnSpc>
                <a:spcPct val="90000"/>
              </a:lnSpc>
              <a:spcBef>
                <a:spcPct val="0"/>
              </a:spcBef>
              <a:spcAft>
                <a:spcPct val="35000"/>
              </a:spcAft>
            </a:pPr>
            <a:r>
              <a:rPr lang="en-IN" sz="2400" kern="1200" dirty="0" smtClean="0">
                <a:solidFill>
                  <a:schemeClr val="bg1"/>
                </a:solidFill>
              </a:rPr>
              <a:t>Customer needs and proposed solution</a:t>
            </a:r>
            <a:endParaRPr lang="en-IN" sz="2400" kern="1200" dirty="0">
              <a:solidFill>
                <a:schemeClr val="bg1"/>
              </a:solidFill>
            </a:endParaRPr>
          </a:p>
        </p:txBody>
      </p:sp>
    </p:spTree>
    <p:extLst>
      <p:ext uri="{BB962C8B-B14F-4D97-AF65-F5344CB8AC3E}">
        <p14:creationId xmlns:p14="http://schemas.microsoft.com/office/powerpoint/2010/main" val="182550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Parts of a Sales </a:t>
            </a:r>
            <a:r>
              <a:rPr lang="en-IN" dirty="0" smtClean="0"/>
              <a:t>Proposal </a:t>
            </a:r>
            <a:r>
              <a:rPr lang="en-IN" sz="2000" b="0" dirty="0" smtClean="0"/>
              <a:t>(continued)</a:t>
            </a:r>
            <a:endParaRPr lang="en-IN" sz="2000" b="0" dirty="0"/>
          </a:p>
        </p:txBody>
      </p:sp>
      <p:sp>
        <p:nvSpPr>
          <p:cNvPr id="6" name="Freeform 5" descr="There are 3 small rectangular boxes with rounded edges partially overlapping 3 larger rectangular boxes with sharp edges. Each pair of small and large boxes are placed one below the other. The content in the larger box explains the term provided in the smaller box. &#10;Within the first pair of boxes, the smaller box is labeled seller profile. The larger box is labeled information about the selling company. &#10;" title="Parts of a Sales Proposal (continued)"/>
          <p:cNvSpPr/>
          <p:nvPr/>
        </p:nvSpPr>
        <p:spPr>
          <a:xfrm>
            <a:off x="762000" y="1890098"/>
            <a:ext cx="7821824" cy="893025"/>
          </a:xfrm>
          <a:custGeom>
            <a:avLst/>
            <a:gdLst>
              <a:gd name="connsiteX0" fmla="*/ 0 w 7821824"/>
              <a:gd name="connsiteY0" fmla="*/ 0 h 893025"/>
              <a:gd name="connsiteX1" fmla="*/ 7821824 w 7821824"/>
              <a:gd name="connsiteY1" fmla="*/ 0 h 893025"/>
              <a:gd name="connsiteX2" fmla="*/ 7821824 w 7821824"/>
              <a:gd name="connsiteY2" fmla="*/ 893025 h 893025"/>
              <a:gd name="connsiteX3" fmla="*/ 0 w 7821824"/>
              <a:gd name="connsiteY3" fmla="*/ 893025 h 893025"/>
              <a:gd name="connsiteX4" fmla="*/ 0 w 7821824"/>
              <a:gd name="connsiteY4" fmla="*/ 0 h 893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1824" h="893025">
                <a:moveTo>
                  <a:pt x="0" y="0"/>
                </a:moveTo>
                <a:lnTo>
                  <a:pt x="7821824" y="0"/>
                </a:lnTo>
                <a:lnTo>
                  <a:pt x="7821824" y="893025"/>
                </a:lnTo>
                <a:lnTo>
                  <a:pt x="0" y="893025"/>
                </a:lnTo>
                <a:lnTo>
                  <a:pt x="0" y="0"/>
                </a:lnTo>
                <a:close/>
              </a:path>
            </a:pathLst>
          </a:custGeom>
          <a:ln>
            <a:solidFill>
              <a:srgbClr val="5B8A3C"/>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07060" tIns="437388" rIns="607060" bIns="149352" numCol="1" spcCol="1270" anchor="t" anchorCtr="0">
            <a:noAutofit/>
          </a:bodyPr>
          <a:lstStyle/>
          <a:p>
            <a:pPr marL="228600" lvl="1" indent="-228600" algn="l" defTabSz="933450" rtl="0">
              <a:lnSpc>
                <a:spcPct val="90000"/>
              </a:lnSpc>
              <a:spcBef>
                <a:spcPct val="0"/>
              </a:spcBef>
              <a:spcAft>
                <a:spcPct val="15000"/>
              </a:spcAft>
              <a:buChar char="••"/>
            </a:pPr>
            <a:r>
              <a:rPr lang="en-IN" sz="2100" b="0" kern="1200" dirty="0" smtClean="0">
                <a:solidFill>
                  <a:schemeClr val="tx1"/>
                </a:solidFill>
              </a:rPr>
              <a:t>Information about the selling company</a:t>
            </a:r>
            <a:endParaRPr lang="en-IN" sz="2100" kern="1200" dirty="0">
              <a:solidFill>
                <a:schemeClr val="tx1"/>
              </a:solidFill>
            </a:endParaRPr>
          </a:p>
        </p:txBody>
      </p:sp>
      <p:sp>
        <p:nvSpPr>
          <p:cNvPr id="7" name="Freeform 6" descr="There are 3 small rectangular boxes with rounded edges partially overlapping 3 larger rectangular boxes with sharp edges. Each pair of small and large boxes are placed one below the other. The content in the larger box explains the term provided in the smaller box. &#10;Within the first pair of boxes, the smaller box is labeled seller profile. The larger box is labeled information about the selling company. &#10;" title="Parts of a Sales Proposal (continued)"/>
          <p:cNvSpPr/>
          <p:nvPr/>
        </p:nvSpPr>
        <p:spPr>
          <a:xfrm>
            <a:off x="1153091" y="1580138"/>
            <a:ext cx="5475276" cy="619920"/>
          </a:xfrm>
          <a:custGeom>
            <a:avLst/>
            <a:gdLst>
              <a:gd name="connsiteX0" fmla="*/ 0 w 5475276"/>
              <a:gd name="connsiteY0" fmla="*/ 103322 h 619920"/>
              <a:gd name="connsiteX1" fmla="*/ 103322 w 5475276"/>
              <a:gd name="connsiteY1" fmla="*/ 0 h 619920"/>
              <a:gd name="connsiteX2" fmla="*/ 5371954 w 5475276"/>
              <a:gd name="connsiteY2" fmla="*/ 0 h 619920"/>
              <a:gd name="connsiteX3" fmla="*/ 5475276 w 5475276"/>
              <a:gd name="connsiteY3" fmla="*/ 103322 h 619920"/>
              <a:gd name="connsiteX4" fmla="*/ 5475276 w 5475276"/>
              <a:gd name="connsiteY4" fmla="*/ 516598 h 619920"/>
              <a:gd name="connsiteX5" fmla="*/ 5371954 w 5475276"/>
              <a:gd name="connsiteY5" fmla="*/ 619920 h 619920"/>
              <a:gd name="connsiteX6" fmla="*/ 103322 w 5475276"/>
              <a:gd name="connsiteY6" fmla="*/ 619920 h 619920"/>
              <a:gd name="connsiteX7" fmla="*/ 0 w 5475276"/>
              <a:gd name="connsiteY7" fmla="*/ 516598 h 619920"/>
              <a:gd name="connsiteX8" fmla="*/ 0 w 5475276"/>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5276" h="619920">
                <a:moveTo>
                  <a:pt x="0" y="103322"/>
                </a:moveTo>
                <a:cubicBezTo>
                  <a:pt x="0" y="46259"/>
                  <a:pt x="46259" y="0"/>
                  <a:pt x="103322" y="0"/>
                </a:cubicBezTo>
                <a:lnTo>
                  <a:pt x="5371954" y="0"/>
                </a:lnTo>
                <a:cubicBezTo>
                  <a:pt x="5429017" y="0"/>
                  <a:pt x="5475276" y="46259"/>
                  <a:pt x="5475276" y="103322"/>
                </a:cubicBezTo>
                <a:lnTo>
                  <a:pt x="5475276" y="516598"/>
                </a:lnTo>
                <a:cubicBezTo>
                  <a:pt x="5475276" y="573661"/>
                  <a:pt x="5429017" y="619920"/>
                  <a:pt x="5371954" y="619920"/>
                </a:cubicBezTo>
                <a:lnTo>
                  <a:pt x="103322" y="619920"/>
                </a:lnTo>
                <a:cubicBezTo>
                  <a:pt x="46259" y="619920"/>
                  <a:pt x="0" y="573661"/>
                  <a:pt x="0" y="516598"/>
                </a:cubicBezTo>
                <a:lnTo>
                  <a:pt x="0" y="103322"/>
                </a:lnTo>
                <a:close/>
              </a:path>
            </a:pathLst>
          </a:custGeom>
          <a:solidFill>
            <a:srgbClr val="5B8A3C"/>
          </a:solidFill>
          <a:ln>
            <a:solidFill>
              <a:srgbClr val="5B8A3C"/>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7214" tIns="30262" rIns="237214" bIns="30262" numCol="1" spcCol="1270" anchor="ctr" anchorCtr="0">
            <a:noAutofit/>
          </a:bodyPr>
          <a:lstStyle/>
          <a:p>
            <a:pPr lvl="0" algn="l" defTabSz="933450" rtl="0">
              <a:lnSpc>
                <a:spcPct val="90000"/>
              </a:lnSpc>
              <a:spcBef>
                <a:spcPct val="0"/>
              </a:spcBef>
              <a:spcAft>
                <a:spcPct val="35000"/>
              </a:spcAft>
            </a:pPr>
            <a:r>
              <a:rPr lang="en-IN" sz="2100" kern="1200" dirty="0" smtClean="0">
                <a:solidFill>
                  <a:schemeClr val="bg1"/>
                </a:solidFill>
              </a:rPr>
              <a:t>Seller profile</a:t>
            </a:r>
            <a:endParaRPr lang="en-IN" sz="2100" kern="1200" dirty="0">
              <a:solidFill>
                <a:schemeClr val="bg1"/>
              </a:solidFill>
            </a:endParaRPr>
          </a:p>
        </p:txBody>
      </p:sp>
      <p:sp>
        <p:nvSpPr>
          <p:cNvPr id="8" name="Freeform 7" descr="Within the second pair of boxes, the smaller box is labeled pricing and sales agreement. The larger box is labeled presents the pricing and delivery options." title="Parts of a Sales Proposal (continued)"/>
          <p:cNvSpPr/>
          <p:nvPr/>
        </p:nvSpPr>
        <p:spPr>
          <a:xfrm>
            <a:off x="762000" y="3206483"/>
            <a:ext cx="7821824" cy="893025"/>
          </a:xfrm>
          <a:custGeom>
            <a:avLst/>
            <a:gdLst>
              <a:gd name="connsiteX0" fmla="*/ 0 w 7821824"/>
              <a:gd name="connsiteY0" fmla="*/ 0 h 893025"/>
              <a:gd name="connsiteX1" fmla="*/ 7821824 w 7821824"/>
              <a:gd name="connsiteY1" fmla="*/ 0 h 893025"/>
              <a:gd name="connsiteX2" fmla="*/ 7821824 w 7821824"/>
              <a:gd name="connsiteY2" fmla="*/ 893025 h 893025"/>
              <a:gd name="connsiteX3" fmla="*/ 0 w 7821824"/>
              <a:gd name="connsiteY3" fmla="*/ 893025 h 893025"/>
              <a:gd name="connsiteX4" fmla="*/ 0 w 7821824"/>
              <a:gd name="connsiteY4" fmla="*/ 0 h 893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1824" h="893025">
                <a:moveTo>
                  <a:pt x="0" y="0"/>
                </a:moveTo>
                <a:lnTo>
                  <a:pt x="7821824" y="0"/>
                </a:lnTo>
                <a:lnTo>
                  <a:pt x="7821824" y="893025"/>
                </a:lnTo>
                <a:lnTo>
                  <a:pt x="0" y="893025"/>
                </a:lnTo>
                <a:lnTo>
                  <a:pt x="0" y="0"/>
                </a:lnTo>
                <a:close/>
              </a:path>
            </a:pathLst>
          </a:custGeom>
          <a:ln>
            <a:solidFill>
              <a:srgbClr val="5B8A3C"/>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07060" tIns="437388" rIns="607060" bIns="149352" numCol="1" spcCol="1270" anchor="t" anchorCtr="0">
            <a:noAutofit/>
          </a:bodyPr>
          <a:lstStyle/>
          <a:p>
            <a:pPr marL="228600" lvl="1" indent="-228600" algn="l" defTabSz="933450" rtl="0">
              <a:lnSpc>
                <a:spcPct val="90000"/>
              </a:lnSpc>
              <a:spcBef>
                <a:spcPct val="0"/>
              </a:spcBef>
              <a:spcAft>
                <a:spcPct val="15000"/>
              </a:spcAft>
              <a:buChar char="••"/>
            </a:pPr>
            <a:r>
              <a:rPr lang="en-IN" sz="2100" b="0" kern="1200" dirty="0" smtClean="0">
                <a:solidFill>
                  <a:schemeClr val="tx1"/>
                </a:solidFill>
              </a:rPr>
              <a:t>Presents the pricing and delivery options</a:t>
            </a:r>
            <a:endParaRPr lang="en-IN" sz="2100" kern="1200" dirty="0">
              <a:solidFill>
                <a:schemeClr val="tx1"/>
              </a:solidFill>
            </a:endParaRPr>
          </a:p>
        </p:txBody>
      </p:sp>
      <p:sp>
        <p:nvSpPr>
          <p:cNvPr id="9" name="Freeform 8" descr="Within the second pair of boxes, the smaller box is labeled pricing and sales agreement. The larger box is labeled presents the pricing and delivery options." title="Parts of a Sales Proposal (continued)"/>
          <p:cNvSpPr/>
          <p:nvPr/>
        </p:nvSpPr>
        <p:spPr>
          <a:xfrm>
            <a:off x="1153091" y="2896523"/>
            <a:ext cx="5475276" cy="619920"/>
          </a:xfrm>
          <a:custGeom>
            <a:avLst/>
            <a:gdLst>
              <a:gd name="connsiteX0" fmla="*/ 0 w 5475276"/>
              <a:gd name="connsiteY0" fmla="*/ 103322 h 619920"/>
              <a:gd name="connsiteX1" fmla="*/ 103322 w 5475276"/>
              <a:gd name="connsiteY1" fmla="*/ 0 h 619920"/>
              <a:gd name="connsiteX2" fmla="*/ 5371954 w 5475276"/>
              <a:gd name="connsiteY2" fmla="*/ 0 h 619920"/>
              <a:gd name="connsiteX3" fmla="*/ 5475276 w 5475276"/>
              <a:gd name="connsiteY3" fmla="*/ 103322 h 619920"/>
              <a:gd name="connsiteX4" fmla="*/ 5475276 w 5475276"/>
              <a:gd name="connsiteY4" fmla="*/ 516598 h 619920"/>
              <a:gd name="connsiteX5" fmla="*/ 5371954 w 5475276"/>
              <a:gd name="connsiteY5" fmla="*/ 619920 h 619920"/>
              <a:gd name="connsiteX6" fmla="*/ 103322 w 5475276"/>
              <a:gd name="connsiteY6" fmla="*/ 619920 h 619920"/>
              <a:gd name="connsiteX7" fmla="*/ 0 w 5475276"/>
              <a:gd name="connsiteY7" fmla="*/ 516598 h 619920"/>
              <a:gd name="connsiteX8" fmla="*/ 0 w 5475276"/>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5276" h="619920">
                <a:moveTo>
                  <a:pt x="0" y="103322"/>
                </a:moveTo>
                <a:cubicBezTo>
                  <a:pt x="0" y="46259"/>
                  <a:pt x="46259" y="0"/>
                  <a:pt x="103322" y="0"/>
                </a:cubicBezTo>
                <a:lnTo>
                  <a:pt x="5371954" y="0"/>
                </a:lnTo>
                <a:cubicBezTo>
                  <a:pt x="5429017" y="0"/>
                  <a:pt x="5475276" y="46259"/>
                  <a:pt x="5475276" y="103322"/>
                </a:cubicBezTo>
                <a:lnTo>
                  <a:pt x="5475276" y="516598"/>
                </a:lnTo>
                <a:cubicBezTo>
                  <a:pt x="5475276" y="573661"/>
                  <a:pt x="5429017" y="619920"/>
                  <a:pt x="5371954" y="619920"/>
                </a:cubicBezTo>
                <a:lnTo>
                  <a:pt x="103322" y="619920"/>
                </a:lnTo>
                <a:cubicBezTo>
                  <a:pt x="46259" y="619920"/>
                  <a:pt x="0" y="573661"/>
                  <a:pt x="0" y="516598"/>
                </a:cubicBezTo>
                <a:lnTo>
                  <a:pt x="0" y="103322"/>
                </a:lnTo>
                <a:close/>
              </a:path>
            </a:pathLst>
          </a:custGeom>
          <a:solidFill>
            <a:srgbClr val="5B8A3C"/>
          </a:solidFill>
          <a:ln>
            <a:solidFill>
              <a:srgbClr val="5B8A3C"/>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7214" tIns="30262" rIns="237214" bIns="30262" numCol="1" spcCol="1270" anchor="ctr" anchorCtr="0">
            <a:noAutofit/>
          </a:bodyPr>
          <a:lstStyle/>
          <a:p>
            <a:pPr lvl="0" algn="l" defTabSz="933450" rtl="0">
              <a:lnSpc>
                <a:spcPct val="90000"/>
              </a:lnSpc>
              <a:spcBef>
                <a:spcPct val="0"/>
              </a:spcBef>
              <a:spcAft>
                <a:spcPct val="35000"/>
              </a:spcAft>
            </a:pPr>
            <a:r>
              <a:rPr lang="en-IN" sz="2100" kern="1200" dirty="0" smtClean="0">
                <a:solidFill>
                  <a:schemeClr val="bg1"/>
                </a:solidFill>
              </a:rPr>
              <a:t>Pricing and sales agreement</a:t>
            </a:r>
            <a:endParaRPr lang="en-IN" sz="2100" kern="1200" dirty="0">
              <a:solidFill>
                <a:schemeClr val="bg1"/>
              </a:solidFill>
            </a:endParaRPr>
          </a:p>
        </p:txBody>
      </p:sp>
      <p:sp>
        <p:nvSpPr>
          <p:cNvPr id="10" name="Freeform 9" descr="Within the third pair of boxes, the smaller box is labeled implementation and timetable. The larger box is labeled includes details about the additional information required to sign the contract.&#10;&#10;" title="Parts of a Sales Proposal (continued)"/>
          <p:cNvSpPr/>
          <p:nvPr/>
        </p:nvSpPr>
        <p:spPr>
          <a:xfrm>
            <a:off x="762000" y="4522868"/>
            <a:ext cx="7821824" cy="1190700"/>
          </a:xfrm>
          <a:custGeom>
            <a:avLst/>
            <a:gdLst>
              <a:gd name="connsiteX0" fmla="*/ 0 w 7821824"/>
              <a:gd name="connsiteY0" fmla="*/ 0 h 1190700"/>
              <a:gd name="connsiteX1" fmla="*/ 7821824 w 7821824"/>
              <a:gd name="connsiteY1" fmla="*/ 0 h 1190700"/>
              <a:gd name="connsiteX2" fmla="*/ 7821824 w 7821824"/>
              <a:gd name="connsiteY2" fmla="*/ 1190700 h 1190700"/>
              <a:gd name="connsiteX3" fmla="*/ 0 w 7821824"/>
              <a:gd name="connsiteY3" fmla="*/ 1190700 h 1190700"/>
              <a:gd name="connsiteX4" fmla="*/ 0 w 7821824"/>
              <a:gd name="connsiteY4" fmla="*/ 0 h 119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1824" h="1190700">
                <a:moveTo>
                  <a:pt x="0" y="0"/>
                </a:moveTo>
                <a:lnTo>
                  <a:pt x="7821824" y="0"/>
                </a:lnTo>
                <a:lnTo>
                  <a:pt x="7821824" y="1190700"/>
                </a:lnTo>
                <a:lnTo>
                  <a:pt x="0" y="1190700"/>
                </a:lnTo>
                <a:lnTo>
                  <a:pt x="0" y="0"/>
                </a:lnTo>
                <a:close/>
              </a:path>
            </a:pathLst>
          </a:custGeom>
          <a:ln>
            <a:solidFill>
              <a:srgbClr val="5B8A3C"/>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07060" tIns="437388" rIns="607060" bIns="149352" numCol="1" spcCol="1270" anchor="t" anchorCtr="0">
            <a:noAutofit/>
          </a:bodyPr>
          <a:lstStyle/>
          <a:p>
            <a:pPr marL="228600" lvl="1" indent="-228600" algn="l" defTabSz="933450" rtl="0">
              <a:lnSpc>
                <a:spcPct val="90000"/>
              </a:lnSpc>
              <a:spcBef>
                <a:spcPct val="0"/>
              </a:spcBef>
              <a:spcAft>
                <a:spcPct val="15000"/>
              </a:spcAft>
              <a:buChar char="••"/>
            </a:pPr>
            <a:r>
              <a:rPr lang="en-IN" sz="2100" b="0" kern="1200" dirty="0" smtClean="0">
                <a:solidFill>
                  <a:schemeClr val="tx1"/>
                </a:solidFill>
              </a:rPr>
              <a:t>Includes details about the additional information required to sign the contract </a:t>
            </a:r>
            <a:endParaRPr lang="en-IN" sz="2100" kern="1200" dirty="0">
              <a:solidFill>
                <a:schemeClr val="tx1"/>
              </a:solidFill>
            </a:endParaRPr>
          </a:p>
        </p:txBody>
      </p:sp>
      <p:sp>
        <p:nvSpPr>
          <p:cNvPr id="11" name="Freeform 10" descr="Within the third pair of boxes, the smaller box is labeled implementation and timetable. The larger box is labeled includes details about the additional information required to sign the contract.&#10;&#10;" title="Parts of a Sales Proposal (continued)"/>
          <p:cNvSpPr/>
          <p:nvPr/>
        </p:nvSpPr>
        <p:spPr>
          <a:xfrm>
            <a:off x="1153091" y="4212908"/>
            <a:ext cx="5475276" cy="619920"/>
          </a:xfrm>
          <a:custGeom>
            <a:avLst/>
            <a:gdLst>
              <a:gd name="connsiteX0" fmla="*/ 0 w 5475276"/>
              <a:gd name="connsiteY0" fmla="*/ 103322 h 619920"/>
              <a:gd name="connsiteX1" fmla="*/ 103322 w 5475276"/>
              <a:gd name="connsiteY1" fmla="*/ 0 h 619920"/>
              <a:gd name="connsiteX2" fmla="*/ 5371954 w 5475276"/>
              <a:gd name="connsiteY2" fmla="*/ 0 h 619920"/>
              <a:gd name="connsiteX3" fmla="*/ 5475276 w 5475276"/>
              <a:gd name="connsiteY3" fmla="*/ 103322 h 619920"/>
              <a:gd name="connsiteX4" fmla="*/ 5475276 w 5475276"/>
              <a:gd name="connsiteY4" fmla="*/ 516598 h 619920"/>
              <a:gd name="connsiteX5" fmla="*/ 5371954 w 5475276"/>
              <a:gd name="connsiteY5" fmla="*/ 619920 h 619920"/>
              <a:gd name="connsiteX6" fmla="*/ 103322 w 5475276"/>
              <a:gd name="connsiteY6" fmla="*/ 619920 h 619920"/>
              <a:gd name="connsiteX7" fmla="*/ 0 w 5475276"/>
              <a:gd name="connsiteY7" fmla="*/ 516598 h 619920"/>
              <a:gd name="connsiteX8" fmla="*/ 0 w 5475276"/>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5276" h="619920">
                <a:moveTo>
                  <a:pt x="0" y="103322"/>
                </a:moveTo>
                <a:cubicBezTo>
                  <a:pt x="0" y="46259"/>
                  <a:pt x="46259" y="0"/>
                  <a:pt x="103322" y="0"/>
                </a:cubicBezTo>
                <a:lnTo>
                  <a:pt x="5371954" y="0"/>
                </a:lnTo>
                <a:cubicBezTo>
                  <a:pt x="5429017" y="0"/>
                  <a:pt x="5475276" y="46259"/>
                  <a:pt x="5475276" y="103322"/>
                </a:cubicBezTo>
                <a:lnTo>
                  <a:pt x="5475276" y="516598"/>
                </a:lnTo>
                <a:cubicBezTo>
                  <a:pt x="5475276" y="573661"/>
                  <a:pt x="5429017" y="619920"/>
                  <a:pt x="5371954" y="619920"/>
                </a:cubicBezTo>
                <a:lnTo>
                  <a:pt x="103322" y="619920"/>
                </a:lnTo>
                <a:cubicBezTo>
                  <a:pt x="46259" y="619920"/>
                  <a:pt x="0" y="573661"/>
                  <a:pt x="0" y="516598"/>
                </a:cubicBezTo>
                <a:lnTo>
                  <a:pt x="0" y="103322"/>
                </a:lnTo>
                <a:close/>
              </a:path>
            </a:pathLst>
          </a:custGeom>
          <a:solidFill>
            <a:srgbClr val="5B8A3C"/>
          </a:solidFill>
          <a:ln>
            <a:solidFill>
              <a:srgbClr val="5B8A3C"/>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7214" tIns="30262" rIns="237214" bIns="30262" numCol="1" spcCol="1270" anchor="ctr" anchorCtr="0">
            <a:noAutofit/>
          </a:bodyPr>
          <a:lstStyle/>
          <a:p>
            <a:pPr lvl="0" algn="l" defTabSz="933450" rtl="0">
              <a:lnSpc>
                <a:spcPct val="90000"/>
              </a:lnSpc>
              <a:spcBef>
                <a:spcPct val="0"/>
              </a:spcBef>
              <a:spcAft>
                <a:spcPct val="35000"/>
              </a:spcAft>
            </a:pPr>
            <a:r>
              <a:rPr lang="en-IN" sz="2100" kern="1200" dirty="0" smtClean="0">
                <a:solidFill>
                  <a:schemeClr val="bg1"/>
                </a:solidFill>
              </a:rPr>
              <a:t>Implementation and timetable</a:t>
            </a:r>
            <a:endParaRPr lang="en-IN" sz="2100" kern="1200" dirty="0">
              <a:solidFill>
                <a:schemeClr val="bg1"/>
              </a:solidFill>
            </a:endParaRPr>
          </a:p>
        </p:txBody>
      </p:sp>
    </p:spTree>
    <p:extLst>
      <p:ext uri="{BB962C8B-B14F-4D97-AF65-F5344CB8AC3E}">
        <p14:creationId xmlns:p14="http://schemas.microsoft.com/office/powerpoint/2010/main" val="97759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solidFill>
                  <a:schemeClr val="bg1"/>
                </a:solidFill>
              </a:rPr>
              <a:t>6.2	</a:t>
            </a:r>
            <a:r>
              <a:rPr lang="en-IN" dirty="0"/>
              <a:t>Tips for Creating Effective Sales</a:t>
            </a:r>
            <a:br>
              <a:rPr lang="en-IN" dirty="0"/>
            </a:br>
            <a:r>
              <a:rPr lang="en-IN" dirty="0"/>
              <a:t>Proposals</a:t>
            </a:r>
          </a:p>
        </p:txBody>
      </p:sp>
      <p:pic>
        <p:nvPicPr>
          <p:cNvPr id="2" name="Picture 1" descr="The exhibit shows a rectangle. It contains the following text:&#10;• When writing a proposal, pretend you are one of the buyer’s decision makers and decide what you need to know to make a decision.&#10;• Think of the proposal as an in-depth conversation with the buyer’s decision makers.&#10;• Give the decision makers all of the information they need to make an informed decision.&#10;• Avoid boilerplate proposals that use the same wording for all customers.&#10;• Avoid so-what proposals that do not give customers the financial justification for buying your product.&#10;• Realize that you must educate the buyer and provide information accordingly.&#10;• Ensure that your proposal has a logical flow that the customer can easily follow.&#10;" title="Exhibit 6.2 Tips for Creating Effective Sal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1981200"/>
            <a:ext cx="3619500" cy="4343400"/>
          </a:xfrm>
          <a:prstGeom prst="rect">
            <a:avLst/>
          </a:prstGeom>
        </p:spPr>
      </p:pic>
    </p:spTree>
    <p:extLst>
      <p:ext uri="{BB962C8B-B14F-4D97-AF65-F5344CB8AC3E}">
        <p14:creationId xmlns:p14="http://schemas.microsoft.com/office/powerpoint/2010/main" val="357297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Dimensions for Evaluating Sales Proposals</a:t>
            </a:r>
            <a:endParaRPr lang="en-US" dirty="0"/>
          </a:p>
        </p:txBody>
      </p:sp>
      <p:sp>
        <p:nvSpPr>
          <p:cNvPr id="5" name="Freeform 4" descr="The slide contains 5 rectangular shaped boxes. Starting from the left, the first box is labeled reliability, the second box is labeled assurances, and the third box is labeled tangibles. The fourth box labeled empathy is placed below the first and second box. The fifth box labeled responses is placed below the second and third box. " title="Dimensions for Evaluating Sales Proposals"/>
          <p:cNvSpPr/>
          <p:nvPr/>
        </p:nvSpPr>
        <p:spPr>
          <a:xfrm>
            <a:off x="535289" y="1905000"/>
            <a:ext cx="2444319" cy="1466592"/>
          </a:xfrm>
          <a:custGeom>
            <a:avLst/>
            <a:gdLst>
              <a:gd name="connsiteX0" fmla="*/ 0 w 2444319"/>
              <a:gd name="connsiteY0" fmla="*/ 0 h 1466592"/>
              <a:gd name="connsiteX1" fmla="*/ 2444319 w 2444319"/>
              <a:gd name="connsiteY1" fmla="*/ 0 h 1466592"/>
              <a:gd name="connsiteX2" fmla="*/ 2444319 w 2444319"/>
              <a:gd name="connsiteY2" fmla="*/ 1466592 h 1466592"/>
              <a:gd name="connsiteX3" fmla="*/ 0 w 2444319"/>
              <a:gd name="connsiteY3" fmla="*/ 1466592 h 1466592"/>
              <a:gd name="connsiteX4" fmla="*/ 0 w 2444319"/>
              <a:gd name="connsiteY4" fmla="*/ 0 h 1466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319" h="1466592">
                <a:moveTo>
                  <a:pt x="0" y="0"/>
                </a:moveTo>
                <a:lnTo>
                  <a:pt x="2444319" y="0"/>
                </a:lnTo>
                <a:lnTo>
                  <a:pt x="2444319" y="1466592"/>
                </a:lnTo>
                <a:lnTo>
                  <a:pt x="0" y="1466592"/>
                </a:lnTo>
                <a:lnTo>
                  <a:pt x="0" y="0"/>
                </a:lnTo>
                <a:close/>
              </a:path>
            </a:pathLst>
          </a:custGeom>
          <a:ln>
            <a:solidFill>
              <a:srgbClr val="5B8A3C"/>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kern="1200" dirty="0" smtClean="0"/>
              <a:t>Reliability</a:t>
            </a:r>
            <a:endParaRPr lang="en-US" sz="3700" kern="1200" dirty="0"/>
          </a:p>
        </p:txBody>
      </p:sp>
      <p:sp>
        <p:nvSpPr>
          <p:cNvPr id="6" name="Freeform 5" descr="The slide contains 5 rectangular shaped boxes. Starting from the left, the first box is labeled reliability, the second box is labeled assurances, and the third box is labeled tangibles. The fourth box labeled empathy is placed below the first and second box. The fifth box labeled responses is placed below the second and third box. " title="Dimensions for Evaluating Sales Proposals"/>
          <p:cNvSpPr/>
          <p:nvPr/>
        </p:nvSpPr>
        <p:spPr>
          <a:xfrm>
            <a:off x="3224041" y="1905000"/>
            <a:ext cx="2444319" cy="1466592"/>
          </a:xfrm>
          <a:custGeom>
            <a:avLst/>
            <a:gdLst>
              <a:gd name="connsiteX0" fmla="*/ 0 w 2444319"/>
              <a:gd name="connsiteY0" fmla="*/ 0 h 1466592"/>
              <a:gd name="connsiteX1" fmla="*/ 2444319 w 2444319"/>
              <a:gd name="connsiteY1" fmla="*/ 0 h 1466592"/>
              <a:gd name="connsiteX2" fmla="*/ 2444319 w 2444319"/>
              <a:gd name="connsiteY2" fmla="*/ 1466592 h 1466592"/>
              <a:gd name="connsiteX3" fmla="*/ 0 w 2444319"/>
              <a:gd name="connsiteY3" fmla="*/ 1466592 h 1466592"/>
              <a:gd name="connsiteX4" fmla="*/ 0 w 2444319"/>
              <a:gd name="connsiteY4" fmla="*/ 0 h 1466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319" h="1466592">
                <a:moveTo>
                  <a:pt x="0" y="0"/>
                </a:moveTo>
                <a:lnTo>
                  <a:pt x="2444319" y="0"/>
                </a:lnTo>
                <a:lnTo>
                  <a:pt x="2444319" y="1466592"/>
                </a:lnTo>
                <a:lnTo>
                  <a:pt x="0" y="1466592"/>
                </a:lnTo>
                <a:lnTo>
                  <a:pt x="0" y="0"/>
                </a:lnTo>
                <a:close/>
              </a:path>
            </a:pathLst>
          </a:custGeom>
          <a:ln>
            <a:solidFill>
              <a:srgbClr val="5B8A3C"/>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kern="1200" dirty="0" smtClean="0"/>
              <a:t>Assurances</a:t>
            </a:r>
            <a:endParaRPr lang="en-US" sz="3700" kern="1200" dirty="0"/>
          </a:p>
        </p:txBody>
      </p:sp>
      <p:sp>
        <p:nvSpPr>
          <p:cNvPr id="7" name="Freeform 6" descr="The slide contains 5 rectangular shaped boxes. Starting from the left, the first box is labeled reliability, the second box is labeled assurances, and the third box is labeled tangibles. The fourth box labeled empathy is placed below the first and second box. The fifth box labeled responses is placed below the second and third box. " title="Dimensions for Evaluating Sales Proposals"/>
          <p:cNvSpPr/>
          <p:nvPr/>
        </p:nvSpPr>
        <p:spPr>
          <a:xfrm>
            <a:off x="5912792" y="1905000"/>
            <a:ext cx="2444319" cy="1466592"/>
          </a:xfrm>
          <a:custGeom>
            <a:avLst/>
            <a:gdLst>
              <a:gd name="connsiteX0" fmla="*/ 0 w 2444319"/>
              <a:gd name="connsiteY0" fmla="*/ 0 h 1466592"/>
              <a:gd name="connsiteX1" fmla="*/ 2444319 w 2444319"/>
              <a:gd name="connsiteY1" fmla="*/ 0 h 1466592"/>
              <a:gd name="connsiteX2" fmla="*/ 2444319 w 2444319"/>
              <a:gd name="connsiteY2" fmla="*/ 1466592 h 1466592"/>
              <a:gd name="connsiteX3" fmla="*/ 0 w 2444319"/>
              <a:gd name="connsiteY3" fmla="*/ 1466592 h 1466592"/>
              <a:gd name="connsiteX4" fmla="*/ 0 w 2444319"/>
              <a:gd name="connsiteY4" fmla="*/ 0 h 1466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319" h="1466592">
                <a:moveTo>
                  <a:pt x="0" y="0"/>
                </a:moveTo>
                <a:lnTo>
                  <a:pt x="2444319" y="0"/>
                </a:lnTo>
                <a:lnTo>
                  <a:pt x="2444319" y="1466592"/>
                </a:lnTo>
                <a:lnTo>
                  <a:pt x="0" y="1466592"/>
                </a:lnTo>
                <a:lnTo>
                  <a:pt x="0" y="0"/>
                </a:lnTo>
                <a:close/>
              </a:path>
            </a:pathLst>
          </a:custGeom>
          <a:ln>
            <a:solidFill>
              <a:srgbClr val="5B8A3C"/>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kern="1200" dirty="0" smtClean="0"/>
              <a:t>Tangibles </a:t>
            </a:r>
            <a:endParaRPr lang="en-US" sz="3700" kern="1200" dirty="0"/>
          </a:p>
        </p:txBody>
      </p:sp>
      <p:sp>
        <p:nvSpPr>
          <p:cNvPr id="8" name="Freeform 7" descr="The slide contains 5 rectangular shaped boxes. Starting from the left, the first box is labeled reliability, the second box is labeled assurances, and the third box is labeled tangibles. The fourth box labeled empathy is placed below the first and second box. The fifth box labeled responses is placed below the second and third box. " title="Dimensions for Evaluating Sales Proposals"/>
          <p:cNvSpPr/>
          <p:nvPr/>
        </p:nvSpPr>
        <p:spPr>
          <a:xfrm>
            <a:off x="1879665" y="3616024"/>
            <a:ext cx="2444319" cy="1466592"/>
          </a:xfrm>
          <a:custGeom>
            <a:avLst/>
            <a:gdLst>
              <a:gd name="connsiteX0" fmla="*/ 0 w 2444319"/>
              <a:gd name="connsiteY0" fmla="*/ 0 h 1466592"/>
              <a:gd name="connsiteX1" fmla="*/ 2444319 w 2444319"/>
              <a:gd name="connsiteY1" fmla="*/ 0 h 1466592"/>
              <a:gd name="connsiteX2" fmla="*/ 2444319 w 2444319"/>
              <a:gd name="connsiteY2" fmla="*/ 1466592 h 1466592"/>
              <a:gd name="connsiteX3" fmla="*/ 0 w 2444319"/>
              <a:gd name="connsiteY3" fmla="*/ 1466592 h 1466592"/>
              <a:gd name="connsiteX4" fmla="*/ 0 w 2444319"/>
              <a:gd name="connsiteY4" fmla="*/ 0 h 1466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319" h="1466592">
                <a:moveTo>
                  <a:pt x="0" y="0"/>
                </a:moveTo>
                <a:lnTo>
                  <a:pt x="2444319" y="0"/>
                </a:lnTo>
                <a:lnTo>
                  <a:pt x="2444319" y="1466592"/>
                </a:lnTo>
                <a:lnTo>
                  <a:pt x="0" y="1466592"/>
                </a:lnTo>
                <a:lnTo>
                  <a:pt x="0" y="0"/>
                </a:lnTo>
                <a:close/>
              </a:path>
            </a:pathLst>
          </a:custGeom>
          <a:ln>
            <a:solidFill>
              <a:srgbClr val="5B8A3C"/>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kern="1200" dirty="0" smtClean="0"/>
              <a:t>Empathy </a:t>
            </a:r>
            <a:endParaRPr lang="en-US" sz="3700" kern="1200" dirty="0"/>
          </a:p>
        </p:txBody>
      </p:sp>
      <p:sp>
        <p:nvSpPr>
          <p:cNvPr id="9" name="Freeform 8" descr="The slide contains 5 rectangular shaped boxes. Starting from the left, the first box is labeled reliability, the second box is labeled assurances, and the third box is labeled tangibles. The fourth box labeled empathy is placed below the first and second box. The fifth box labeled responses is placed below the second and third box. " title="Dimensions for Evaluating Sales Proposals"/>
          <p:cNvSpPr/>
          <p:nvPr/>
        </p:nvSpPr>
        <p:spPr>
          <a:xfrm>
            <a:off x="4568417" y="3616024"/>
            <a:ext cx="2444319" cy="1466592"/>
          </a:xfrm>
          <a:custGeom>
            <a:avLst/>
            <a:gdLst>
              <a:gd name="connsiteX0" fmla="*/ 0 w 2444319"/>
              <a:gd name="connsiteY0" fmla="*/ 0 h 1466592"/>
              <a:gd name="connsiteX1" fmla="*/ 2444319 w 2444319"/>
              <a:gd name="connsiteY1" fmla="*/ 0 h 1466592"/>
              <a:gd name="connsiteX2" fmla="*/ 2444319 w 2444319"/>
              <a:gd name="connsiteY2" fmla="*/ 1466592 h 1466592"/>
              <a:gd name="connsiteX3" fmla="*/ 0 w 2444319"/>
              <a:gd name="connsiteY3" fmla="*/ 1466592 h 1466592"/>
              <a:gd name="connsiteX4" fmla="*/ 0 w 2444319"/>
              <a:gd name="connsiteY4" fmla="*/ 0 h 1466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319" h="1466592">
                <a:moveTo>
                  <a:pt x="0" y="0"/>
                </a:moveTo>
                <a:lnTo>
                  <a:pt x="2444319" y="0"/>
                </a:lnTo>
                <a:lnTo>
                  <a:pt x="2444319" y="1466592"/>
                </a:lnTo>
                <a:lnTo>
                  <a:pt x="0" y="1466592"/>
                </a:lnTo>
                <a:lnTo>
                  <a:pt x="0" y="0"/>
                </a:lnTo>
                <a:close/>
              </a:path>
            </a:pathLst>
          </a:custGeom>
          <a:ln>
            <a:solidFill>
              <a:srgbClr val="5B8A3C"/>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kern="1200" dirty="0" smtClean="0"/>
              <a:t>Responses</a:t>
            </a:r>
            <a:endParaRPr lang="en-US" sz="3700" kern="1200" dirty="0"/>
          </a:p>
        </p:txBody>
      </p:sp>
    </p:spTree>
    <p:extLst>
      <p:ext uri="{BB962C8B-B14F-4D97-AF65-F5344CB8AC3E}">
        <p14:creationId xmlns:p14="http://schemas.microsoft.com/office/powerpoint/2010/main" val="406987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1029</TotalTime>
  <Words>345</Words>
  <Application>Microsoft Office PowerPoint</Application>
  <PresentationFormat>On-screen Show (4:3)</PresentationFormat>
  <Paragraphs>81</Paragraphs>
  <Slides>19</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ＭＳ Ｐゴシック</vt:lpstr>
      <vt:lpstr>Arial</vt:lpstr>
      <vt:lpstr>Arial Narrow</vt:lpstr>
      <vt:lpstr>Calibri</vt:lpstr>
      <vt:lpstr>Constantia</vt:lpstr>
      <vt:lpstr>DINPro-CondBlack</vt:lpstr>
      <vt:lpstr>DINPro-CondMedium</vt:lpstr>
      <vt:lpstr>Franklin Gothic Medium</vt:lpstr>
      <vt:lpstr>Lucida Grande</vt:lpstr>
      <vt:lpstr>Rockwell</vt:lpstr>
      <vt:lpstr>Wingdings</vt:lpstr>
      <vt:lpstr>Office Theme</vt:lpstr>
      <vt:lpstr>Planning Sales Dialogues and Presentations</vt:lpstr>
      <vt:lpstr>Learning Objectives</vt:lpstr>
      <vt:lpstr>Learning Objectives (continued)</vt:lpstr>
      <vt:lpstr>Customer-Focused Sales Dialogue Planning</vt:lpstr>
      <vt:lpstr>6.1 Types of Sales Communications</vt:lpstr>
      <vt:lpstr>Parts of a Sales Proposal</vt:lpstr>
      <vt:lpstr>Parts of a Sales Proposal (continued)</vt:lpstr>
      <vt:lpstr>6.2 Tips for Creating Effective Sales Proposals</vt:lpstr>
      <vt:lpstr>Dimensions for Evaluating Sales Proposals</vt:lpstr>
      <vt:lpstr>6.1 The Trust-Based Selling Process: A Need-Satisfaction Consultative Model</vt:lpstr>
      <vt:lpstr>6.4  Sales Dialogue Template</vt:lpstr>
      <vt:lpstr>6.4 Sales Dialogue Template (continued 1)</vt:lpstr>
      <vt:lpstr>6.4 Sales Dialogue Template (continued 2)</vt:lpstr>
      <vt:lpstr>6.4 Sales Dialogue Template (continued 3)</vt:lpstr>
      <vt:lpstr>Ethical Dilemma</vt:lpstr>
      <vt:lpstr>Engaging the Customer</vt:lpstr>
      <vt:lpstr>Key Terms</vt:lpstr>
      <vt:lpstr>Summary</vt:lpstr>
      <vt:lpstr>PowerPoint Presentation</vt:lpstr>
    </vt:vector>
  </TitlesOfParts>
  <Company>Ball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A. Inks</dc:creator>
  <cp:lastModifiedBy>Divya Mary Abraham</cp:lastModifiedBy>
  <cp:revision>110</cp:revision>
  <dcterms:created xsi:type="dcterms:W3CDTF">2012-03-06T14:11:33Z</dcterms:created>
  <dcterms:modified xsi:type="dcterms:W3CDTF">2016-01-13T04:25:15Z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