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5017" r:id="rId3"/>
  </p:sldMasterIdLst>
  <p:notesMasterIdLst>
    <p:notesMasterId r:id="rId23"/>
  </p:notesMasterIdLst>
  <p:handoutMasterIdLst>
    <p:handoutMasterId r:id="rId24"/>
  </p:handoutMasterIdLst>
  <p:sldIdLst>
    <p:sldId id="565" r:id="rId4"/>
    <p:sldId id="533" r:id="rId5"/>
    <p:sldId id="268" r:id="rId6"/>
    <p:sldId id="539" r:id="rId7"/>
    <p:sldId id="506" r:id="rId8"/>
    <p:sldId id="547" r:id="rId9"/>
    <p:sldId id="520" r:id="rId10"/>
    <p:sldId id="551" r:id="rId11"/>
    <p:sldId id="549" r:id="rId12"/>
    <p:sldId id="329" r:id="rId13"/>
    <p:sldId id="552" r:id="rId14"/>
    <p:sldId id="553" r:id="rId15"/>
    <p:sldId id="564" r:id="rId16"/>
    <p:sldId id="555" r:id="rId17"/>
    <p:sldId id="556" r:id="rId18"/>
    <p:sldId id="558" r:id="rId19"/>
    <p:sldId id="557" r:id="rId20"/>
    <p:sldId id="561" r:id="rId21"/>
    <p:sldId id="563" r:id="rId22"/>
  </p:sldIdLst>
  <p:sldSz cx="9144000" cy="6858000" type="screen4x3"/>
  <p:notesSz cx="6858000" cy="9144000"/>
  <p:embeddedFontLst>
    <p:embeddedFont>
      <p:font typeface="MS PGothic" panose="020B0600070205080204" pitchFamily="34" charset="-128"/>
      <p:regular r:id="rId25"/>
    </p:embeddedFont>
    <p:embeddedFont>
      <p:font typeface="Calibri" panose="020F0502020204030204" pitchFamily="34" charset="0"/>
      <p:regular r:id="rId26"/>
      <p:bold r:id="rId27"/>
      <p:italic r:id="rId28"/>
      <p:boldItalic r:id="rId29"/>
    </p:embeddedFont>
    <p:embeddedFont>
      <p:font typeface="Arial Narrow" panose="020B0606020202030204" pitchFamily="34" charset="0"/>
      <p:regular r:id="rId30"/>
      <p:bold r:id="rId31"/>
      <p:italic r:id="rId32"/>
      <p:boldItalic r:id="rId33"/>
    </p:embeddedFont>
    <p:embeddedFont>
      <p:font typeface="Arial Unicode MS" panose="020B0604020202020204" pitchFamily="34" charset="-128"/>
      <p:regular r:id="rId34"/>
    </p:embeddedFont>
    <p:embeddedFont>
      <p:font typeface="Franklin Gothic Medium" panose="020B0603020102020204" pitchFamily="34" charset="0"/>
      <p:regular r:id="rId35"/>
      <p:italic r:id="rId36"/>
    </p:embeddedFont>
    <p:embeddedFont>
      <p:font typeface="MS PGothic" panose="020B0600070205080204" pitchFamily="34" charset="-128"/>
      <p:regular r:id="rId25"/>
    </p:embeddedFont>
    <p:embeddedFont>
      <p:font typeface="Rockwell" panose="02060603020205020403" pitchFamily="18" charset="0"/>
      <p:regular r:id="rId37"/>
      <p:bold r:id="rId38"/>
      <p:italic r:id="rId39"/>
      <p:boldItalic r:id="rId40"/>
    </p:embeddedFont>
    <p:embeddedFont>
      <p:font typeface="Eras Bold ITC" panose="020B0907030504020204" pitchFamily="34" charset="0"/>
      <p:regular r:id="rId41"/>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Unicode MS" panose="020B0604020202020204" pitchFamily="34" charset="-128"/>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Unicode MS" panose="020B0604020202020204" pitchFamily="34" charset="-128"/>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Unicode MS" panose="020B0604020202020204" pitchFamily="34" charset="-128"/>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Unicode MS" panose="020B0604020202020204" pitchFamily="34" charset="-128"/>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Unicode MS" panose="020B0604020202020204" pitchFamily="34" charset="-128"/>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Unicode MS" panose="020B0604020202020204" pitchFamily="34" charset="-128"/>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Unicode MS" panose="020B0604020202020204" pitchFamily="34" charset="-128"/>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Unicode MS" panose="020B0604020202020204" pitchFamily="34" charset="-128"/>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Unicode MS" panose="020B0604020202020204" pitchFamily="34" charset="-128"/>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46" clrIdx="0">
    <p:extLst>
      <p:ext uri="{19B8F6BF-5375-455C-9EA6-DF929625EA0E}">
        <p15:presenceInfo xmlns:p15="http://schemas.microsoft.com/office/powerpoint/2012/main" userId="S-1-5-21-3361151005-2080053223-3394076701-16130" providerId="AD"/>
      </p:ext>
    </p:extLst>
  </p:cmAuthor>
  <p:cmAuthor id="2" name="Dylan Malcolm Dsouza" initials="DMD" lastIdx="38" clrIdx="1">
    <p:extLst>
      <p:ext uri="{19B8F6BF-5375-455C-9EA6-DF929625EA0E}">
        <p15:presenceInfo xmlns:p15="http://schemas.microsoft.com/office/powerpoint/2012/main" userId="S-1-5-21-3361151005-2080053223-3394076701-18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8A8"/>
    <a:srgbClr val="3366CC"/>
    <a:srgbClr val="5D8ACD"/>
    <a:srgbClr val="9BE5FF"/>
    <a:srgbClr val="E4E21A"/>
    <a:srgbClr val="EBE61E"/>
    <a:srgbClr val="A0CA42"/>
    <a:srgbClr val="F2EF72"/>
    <a:srgbClr val="F7801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5404" autoAdjust="0"/>
  </p:normalViewPr>
  <p:slideViewPr>
    <p:cSldViewPr snapToGrid="0">
      <p:cViewPr varScale="1">
        <p:scale>
          <a:sx n="52" d="100"/>
          <a:sy n="52" d="100"/>
        </p:scale>
        <p:origin x="714" y="78"/>
      </p:cViewPr>
      <p:guideLst>
        <p:guide orient="horz" pos="2160"/>
        <p:guide pos="28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25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Eras Bold ITC" pitchFamily="34" charset="0"/>
              </a:defRPr>
            </a:lvl1pPr>
          </a:lstStyle>
          <a:p>
            <a:pPr>
              <a:defRPr/>
            </a:pPr>
            <a:endParaRPr lang="en-US" dirty="0"/>
          </a:p>
        </p:txBody>
      </p:sp>
      <p:sp>
        <p:nvSpPr>
          <p:cNvPr id="261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a:t>Chapter 10 Product Concepts</a:t>
            </a:r>
          </a:p>
        </p:txBody>
      </p:sp>
      <p:sp>
        <p:nvSpPr>
          <p:cNvPr id="261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Eras Bold ITC" pitchFamily="34" charset="0"/>
              </a:defRPr>
            </a:lvl1pPr>
          </a:lstStyle>
          <a:p>
            <a:pPr>
              <a:defRPr/>
            </a:pPr>
            <a:endParaRPr lang="en-US" dirty="0"/>
          </a:p>
        </p:txBody>
      </p:sp>
      <p:sp>
        <p:nvSpPr>
          <p:cNvPr id="261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D3E5A911-40D8-45C4-8E12-F7D7EDDB196A}" type="slidenum">
              <a:rPr lang="en-US" altLang="en-US"/>
              <a:pPr>
                <a:defRPr/>
              </a:pPr>
              <a:t>‹#›</a:t>
            </a:fld>
            <a:endParaRPr lang="en-US" altLang="en-US" dirty="0"/>
          </a:p>
        </p:txBody>
      </p:sp>
    </p:spTree>
    <p:extLst>
      <p:ext uri="{BB962C8B-B14F-4D97-AF65-F5344CB8AC3E}">
        <p14:creationId xmlns:p14="http://schemas.microsoft.com/office/powerpoint/2010/main" val="413598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Eras Bold ITC" pitchFamily="34" charset="0"/>
              </a:defRPr>
            </a:lvl1pPr>
          </a:lstStyle>
          <a:p>
            <a:pPr>
              <a:defRPr/>
            </a:pPr>
            <a:endParaRPr lang="en-US" dirty="0"/>
          </a:p>
        </p:txBody>
      </p:sp>
      <p:sp>
        <p:nvSpPr>
          <p:cNvPr id="829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a:t>Chapter 10 Product Concepts</a:t>
            </a: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22300" y="42672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Eras Bold ITC" pitchFamily="34" charset="0"/>
              </a:defRPr>
            </a:lvl1pPr>
          </a:lstStyle>
          <a:p>
            <a:pPr>
              <a:defRPr/>
            </a:pPr>
            <a:endParaRPr lang="en-US" dirty="0"/>
          </a:p>
        </p:txBody>
      </p:sp>
      <p:sp>
        <p:nvSpPr>
          <p:cNvPr id="829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A62D7B39-C266-47F8-9A02-8582EE8A5DA3}" type="slidenum">
              <a:rPr lang="en-US" altLang="en-US"/>
              <a:pPr>
                <a:defRPr/>
              </a:pPr>
              <a:t>‹#›</a:t>
            </a:fld>
            <a:endParaRPr lang="en-US" altLang="en-US" dirty="0"/>
          </a:p>
        </p:txBody>
      </p:sp>
    </p:spTree>
    <p:extLst>
      <p:ext uri="{BB962C8B-B14F-4D97-AF65-F5344CB8AC3E}">
        <p14:creationId xmlns:p14="http://schemas.microsoft.com/office/powerpoint/2010/main" val="372232302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dirty="0" smtClean="0"/>
              <a:t>Chapter 1 An Overview of Marketing</a:t>
            </a:r>
          </a:p>
        </p:txBody>
      </p:sp>
      <p:sp>
        <p:nvSpPr>
          <p:cNvPr id="11267" name="Rectangle 7"/>
          <p:cNvSpPr>
            <a:spLocks noGrp="1" noChangeArrowheads="1"/>
          </p:cNvSpPr>
          <p:nvPr>
            <p:ph type="sldNum" sz="quarter" idx="5"/>
          </p:nvPr>
        </p:nvSpPr>
        <p:spPr>
          <a:noFill/>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5315A74-6A9B-4BF6-8DE0-27736093E938}" type="slidenum">
              <a:rPr lang="en-US" altLang="en-US" sz="1200" smtClean="0"/>
              <a:pPr/>
              <a:t>1</a:t>
            </a:fld>
            <a:endParaRPr lang="en-US" altLang="en-US" sz="1200" dirty="0" smtClean="0"/>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80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8E45BF9E-6D87-4145-8B88-0051681C8C28}" type="slidenum">
              <a:rPr lang="en-US" altLang="en-US" sz="1200" smtClean="0">
                <a:latin typeface="Arial" panose="020B0604020202020204" pitchFamily="34" charset="0"/>
              </a:rPr>
              <a:pPr/>
              <a:t>10</a:t>
            </a:fld>
            <a:endParaRPr lang="en-US" altLang="en-US" sz="1200" dirty="0" smtClean="0">
              <a:latin typeface="Arial" panose="020B0604020202020204" pitchFamily="34" charset="0"/>
            </a:endParaRPr>
          </a:p>
        </p:txBody>
      </p:sp>
      <p:sp>
        <p:nvSpPr>
          <p:cNvPr id="82948"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dirty="0" smtClean="0"/>
          </a:p>
          <a:p>
            <a:pPr marL="228600" indent="-228600" eaLnBrk="1" hangingPunct="1">
              <a:defRPr/>
            </a:pPr>
            <a:endParaRPr lang="en-US" dirty="0" smtClean="0"/>
          </a:p>
        </p:txBody>
      </p:sp>
    </p:spTree>
    <p:extLst>
      <p:ext uri="{BB962C8B-B14F-4D97-AF65-F5344CB8AC3E}">
        <p14:creationId xmlns:p14="http://schemas.microsoft.com/office/powerpoint/2010/main" val="342554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Labeling takes one of two forms—persuasive or informational.  </a:t>
            </a:r>
            <a:br>
              <a:rPr lang="en-US" dirty="0" smtClean="0"/>
            </a:br>
            <a:endParaRPr lang="en-US" dirty="0" smtClean="0"/>
          </a:p>
          <a:p>
            <a:endParaRPr lang="en-US" dirty="0"/>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11</a:t>
            </a:fld>
            <a:endParaRPr lang="en-US" altLang="en-US" dirty="0"/>
          </a:p>
        </p:txBody>
      </p:sp>
    </p:spTree>
    <p:extLst>
      <p:ext uri="{BB962C8B-B14F-4D97-AF65-F5344CB8AC3E}">
        <p14:creationId xmlns:p14="http://schemas.microsoft.com/office/powerpoint/2010/main" val="53014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pPr>
            <a:r>
              <a:rPr lang="en-US" altLang="en-US" b="1" dirty="0" smtClean="0">
                <a:latin typeface="Arial" panose="020B0604020202020204" pitchFamily="34" charset="0"/>
              </a:rPr>
              <a:t>Universal product codes (UPCs)</a:t>
            </a:r>
            <a:r>
              <a:rPr lang="en-US" altLang="en-US" dirty="0" smtClean="0">
                <a:latin typeface="Arial" panose="020B0604020202020204" pitchFamily="34" charset="0"/>
              </a:rPr>
              <a:t>, often called bar codes, were first introduced in 1974.  </a:t>
            </a:r>
          </a:p>
          <a:p>
            <a:pPr marL="228600" indent="-228600" eaLnBrk="1" hangingPunct="1">
              <a:buFont typeface="Arial" panose="020B0604020202020204" pitchFamily="34" charset="0"/>
              <a:buChar char="•"/>
            </a:pPr>
            <a:r>
              <a:rPr lang="en-US" altLang="en-US" dirty="0" smtClean="0">
                <a:latin typeface="Arial" panose="020B0604020202020204" pitchFamily="34" charset="0"/>
              </a:rPr>
              <a:t>UPCs help retailers prepare records of customer purchases, control inventories, and track sales. </a:t>
            </a:r>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12</a:t>
            </a:fld>
            <a:endParaRPr lang="en-US" altLang="en-US" dirty="0"/>
          </a:p>
        </p:txBody>
      </p:sp>
    </p:spTree>
    <p:extLst>
      <p:ext uri="{BB962C8B-B14F-4D97-AF65-F5344CB8AC3E}">
        <p14:creationId xmlns:p14="http://schemas.microsoft.com/office/powerpoint/2010/main" val="61638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smtClean="0"/>
              <a:t>When entering a foreign market with an existing product, a firm has three options for handling the brand name:</a:t>
            </a:r>
          </a:p>
          <a:p>
            <a:pPr marL="685800" lvl="1" indent="-228600" eaLnBrk="1" hangingPunct="1">
              <a:buFont typeface="Arial" panose="020B0604020202020204" pitchFamily="34" charset="0"/>
              <a:buChar char="•"/>
              <a:defRPr/>
            </a:pPr>
            <a:r>
              <a:rPr lang="en-US" dirty="0" smtClean="0"/>
              <a:t>One brand name everywhere - Coca-Cola uses this strategy in more than 195 countries around the world. This strategy allows greater recognition of the product and easier promotional coordination from market to market.</a:t>
            </a:r>
          </a:p>
          <a:p>
            <a:pPr marL="685800" lvl="1" indent="-228600" eaLnBrk="1" hangingPunct="1">
              <a:buFont typeface="Arial" panose="020B0604020202020204" pitchFamily="34" charset="0"/>
              <a:buChar char="•"/>
              <a:defRPr/>
            </a:pPr>
            <a:r>
              <a:rPr lang="en-US" dirty="0" smtClean="0"/>
              <a:t>Adaptations and modifications - Used when the name cannot be pronounced or interpreted successfully in a different language </a:t>
            </a:r>
          </a:p>
          <a:p>
            <a:pPr marL="685800" lvl="1" indent="-228600" eaLnBrk="1" hangingPunct="1">
              <a:buFont typeface="Arial" panose="020B0604020202020204" pitchFamily="34" charset="0"/>
              <a:buChar char="•"/>
              <a:defRPr/>
            </a:pPr>
            <a:r>
              <a:rPr lang="en-US" dirty="0" smtClean="0"/>
              <a:t>Different brand names for different markets - Local brand names are used when translation or pronunciation problems occur, when the marketer wants the brand to appear to be a local brand, or when regulations require localization.  </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endParaRPr lang="en-US"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13</a:t>
            </a:fld>
            <a:endParaRPr lang="en-US" altLang="en-US" dirty="0"/>
          </a:p>
        </p:txBody>
      </p:sp>
    </p:spTree>
    <p:extLst>
      <p:ext uri="{BB962C8B-B14F-4D97-AF65-F5344CB8AC3E}">
        <p14:creationId xmlns:p14="http://schemas.microsoft.com/office/powerpoint/2010/main" val="414557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pPr>
            <a:r>
              <a:rPr lang="en-US" altLang="en-US" i="0" dirty="0" smtClean="0">
                <a:latin typeface="Arial" panose="020B0604020202020204" pitchFamily="34" charset="0"/>
              </a:rPr>
              <a:t>The major labeling concern is the proper translation of ingredient, promotional, and instructional information on labels.</a:t>
            </a:r>
          </a:p>
          <a:p>
            <a:pPr marL="228600" indent="-228600" eaLnBrk="1" hangingPunct="1">
              <a:buFont typeface="Arial" panose="020B0604020202020204" pitchFamily="34" charset="0"/>
              <a:buChar char="•"/>
            </a:pPr>
            <a:r>
              <a:rPr lang="en-US" altLang="en-US" i="0" dirty="0" smtClean="0">
                <a:latin typeface="Arial" panose="020B0604020202020204" pitchFamily="34" charset="0"/>
              </a:rPr>
              <a:t>Package aesthetics are important from a cultural perspective. For example, colors may have different connotations in different countries. Package size is influenced by the availability of refrigeration, amount of storage space, and purchasing power of buyers.</a:t>
            </a:r>
          </a:p>
          <a:p>
            <a:pPr marL="228600" indent="-228600" eaLnBrk="1" hangingPunct="1">
              <a:buFont typeface="Arial" panose="020B0604020202020204" pitchFamily="34" charset="0"/>
              <a:buChar char="•"/>
            </a:pPr>
            <a:r>
              <a:rPr lang="en-US" altLang="en-US" i="0" dirty="0" smtClean="0">
                <a:latin typeface="Arial" panose="020B0604020202020204" pitchFamily="34" charset="0"/>
              </a:rPr>
              <a:t>Extreme climates and long-distance shipping necessitate sturdier packages. Packages may need a longer shelf life.</a:t>
            </a:r>
          </a:p>
          <a:p>
            <a:pPr marL="228600" indent="-228600" eaLnBrk="1" hangingPunct="1">
              <a:buFont typeface="Arial" panose="020B0604020202020204" pitchFamily="34" charset="0"/>
              <a:buChar char="•"/>
            </a:pPr>
            <a:endParaRPr lang="en-US" altLang="en-US" i="0" dirty="0" smtClean="0">
              <a:latin typeface="Arial" panose="020B0604020202020204" pitchFamily="34" charset="0"/>
            </a:endParaRPr>
          </a:p>
          <a:p>
            <a:pPr marL="228600" indent="-228600" eaLnBrk="1" hangingPunct="1">
              <a:buFont typeface="Arial" panose="020B0604020202020204" pitchFamily="34" charset="0"/>
              <a:buChar char="•"/>
            </a:pPr>
            <a:endParaRPr lang="en-US" altLang="en-US" i="0" dirty="0" smtClean="0">
              <a:latin typeface="Arial" panose="020B0604020202020204" pitchFamily="34" charset="0"/>
            </a:endParaRPr>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14</a:t>
            </a:fld>
            <a:endParaRPr lang="en-US" altLang="en-US" dirty="0"/>
          </a:p>
        </p:txBody>
      </p:sp>
    </p:spTree>
    <p:extLst>
      <p:ext uri="{BB962C8B-B14F-4D97-AF65-F5344CB8AC3E}">
        <p14:creationId xmlns:p14="http://schemas.microsoft.com/office/powerpoint/2010/main" val="1075370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Manufacturer that promises a full warranty must meet certain minimum standards</a:t>
            </a:r>
          </a:p>
          <a:p>
            <a:pPr marL="628650" lvl="1" indent="-171450">
              <a:buFont typeface="Arial" panose="020B0604020202020204" pitchFamily="34" charset="0"/>
              <a:buChar char="•"/>
            </a:pPr>
            <a:r>
              <a:rPr lang="en-US" dirty="0" smtClean="0"/>
              <a:t>Includes repair of any defects and replacement of the merchandise or a full refund </a:t>
            </a:r>
          </a:p>
          <a:p>
            <a:pPr marL="628650" lvl="1" indent="-171450">
              <a:buFont typeface="Arial" panose="020B0604020202020204" pitchFamily="34" charset="0"/>
              <a:buChar char="•"/>
            </a:pPr>
            <a:r>
              <a:rPr lang="en-US" dirty="0" smtClean="0"/>
              <a:t>Limited warranty - Any warranty that does not live up to this tough prescription must be “conspicuously” promoted</a:t>
            </a:r>
          </a:p>
          <a:p>
            <a:endParaRPr lang="en-US" dirty="0"/>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15</a:t>
            </a:fld>
            <a:endParaRPr lang="en-US" altLang="en-US" dirty="0"/>
          </a:p>
        </p:txBody>
      </p:sp>
    </p:spTree>
    <p:extLst>
      <p:ext uri="{BB962C8B-B14F-4D97-AF65-F5344CB8AC3E}">
        <p14:creationId xmlns:p14="http://schemas.microsoft.com/office/powerpoint/2010/main" val="326344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17</a:t>
            </a:fld>
            <a:endParaRPr lang="en-US" altLang="en-US" dirty="0"/>
          </a:p>
        </p:txBody>
      </p:sp>
    </p:spTree>
    <p:extLst>
      <p:ext uri="{BB962C8B-B14F-4D97-AF65-F5344CB8AC3E}">
        <p14:creationId xmlns:p14="http://schemas.microsoft.com/office/powerpoint/2010/main" val="35429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7F529480-CBE8-46C3-BC61-FD6CD1D0CA10}" type="slidenum">
              <a:rPr lang="en-US" altLang="en-US" sz="1200" smtClean="0">
                <a:latin typeface="Arial" panose="020B0604020202020204" pitchFamily="34" charset="0"/>
              </a:rPr>
              <a:pPr/>
              <a:t>2</a:t>
            </a:fld>
            <a:endParaRPr lang="en-US" altLang="en-US" sz="1200" dirty="0" smtClean="0">
              <a:latin typeface="Arial" panose="020B0604020202020204" pitchFamily="34"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1835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32C0004A-8CFC-44D8-A9B7-AD1BA9CD9892}" type="slidenum">
              <a:rPr lang="en-US" altLang="en-US" sz="1200" smtClean="0">
                <a:latin typeface="Arial" panose="020B0604020202020204" pitchFamily="34" charset="0"/>
              </a:rPr>
              <a:pPr/>
              <a:t>3</a:t>
            </a:fld>
            <a:endParaRPr lang="en-US" altLang="en-US" sz="1200" dirty="0" smtClean="0">
              <a:latin typeface="Arial" panose="020B0604020202020204" pitchFamily="34" charset="0"/>
            </a:endParaRPr>
          </a:p>
        </p:txBody>
      </p:sp>
      <p:sp>
        <p:nvSpPr>
          <p:cNvPr id="33796" name="Rectangle 2"/>
          <p:cNvSpPr>
            <a:spLocks noGrp="1" noRot="1" noChangeAspect="1" noChangeArrowheads="1" noTextEdit="1"/>
          </p:cNvSpPr>
          <p:nvPr>
            <p:ph type="sldImg"/>
          </p:nvPr>
        </p:nvSpPr>
        <p:spPr>
          <a:ln/>
        </p:spPr>
      </p:sp>
      <p:sp>
        <p:nvSpPr>
          <p:cNvPr id="3379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i="0" dirty="0" smtClean="0">
                <a:latin typeface="Arial" panose="020B0604020202020204" pitchFamily="34" charset="0"/>
              </a:rPr>
              <a:t>The product offering, the heart of an organization’s marketing program, is usually the starting point in creating a marketing mix.</a:t>
            </a:r>
          </a:p>
          <a:p>
            <a:pPr marL="171450" indent="-171450" eaLnBrk="1" hangingPunct="1">
              <a:buFont typeface="Arial" panose="020B0604020202020204" pitchFamily="34" charset="0"/>
              <a:buChar char="•"/>
            </a:pPr>
            <a:r>
              <a:rPr lang="en-US" altLang="en-US" i="0" dirty="0" smtClean="0">
                <a:latin typeface="Arial" panose="020B0604020202020204" pitchFamily="34" charset="0"/>
              </a:rPr>
              <a:t>To most people, the term </a:t>
            </a:r>
            <a:r>
              <a:rPr lang="en-US" altLang="en-US" b="1" i="0" dirty="0" smtClean="0">
                <a:latin typeface="Arial" panose="020B0604020202020204" pitchFamily="34" charset="0"/>
              </a:rPr>
              <a:t>product</a:t>
            </a:r>
            <a:r>
              <a:rPr lang="en-US" altLang="en-US" i="0" dirty="0" smtClean="0">
                <a:latin typeface="Arial" panose="020B0604020202020204" pitchFamily="34" charset="0"/>
              </a:rPr>
              <a:t> means a tangible good. However, services and ideas are also products. </a:t>
            </a:r>
          </a:p>
          <a:p>
            <a:pPr marL="171450" indent="-171450" eaLnBrk="1" hangingPunct="1">
              <a:buFont typeface="Arial" panose="020B0604020202020204" pitchFamily="34" charset="0"/>
              <a:buChar char="•"/>
            </a:pPr>
            <a:r>
              <a:rPr lang="en-US" altLang="en-US" i="0" dirty="0" smtClean="0">
                <a:latin typeface="Arial" panose="020B0604020202020204" pitchFamily="34" charset="0"/>
              </a:rPr>
              <a:t>Types</a:t>
            </a:r>
            <a:r>
              <a:rPr lang="en-US" altLang="en-US" i="0" baseline="0" dirty="0" smtClean="0">
                <a:latin typeface="Arial" panose="020B0604020202020204" pitchFamily="34" charset="0"/>
              </a:rPr>
              <a:t> of consumer products</a:t>
            </a:r>
          </a:p>
          <a:p>
            <a:pPr marL="628650" lvl="1" indent="-171450" eaLnBrk="1" hangingPunct="1">
              <a:buFont typeface="Arial" panose="020B0604020202020204" pitchFamily="34" charset="0"/>
              <a:buChar char="•"/>
            </a:pPr>
            <a:r>
              <a:rPr lang="en-US" altLang="en-US" b="1" i="0" dirty="0" smtClean="0">
                <a:latin typeface="Arial" panose="020B0604020202020204" pitchFamily="34" charset="0"/>
              </a:rPr>
              <a:t>Convenience</a:t>
            </a:r>
            <a:r>
              <a:rPr lang="en-US" altLang="en-US" i="0" dirty="0" smtClean="0">
                <a:latin typeface="Arial" panose="020B0604020202020204" pitchFamily="34" charset="0"/>
              </a:rPr>
              <a:t>: Inexpensive items that merit little shopping effort</a:t>
            </a:r>
          </a:p>
          <a:p>
            <a:pPr marL="628650" lvl="1" indent="-171450" eaLnBrk="1" hangingPunct="1">
              <a:buFont typeface="Arial" panose="020B0604020202020204" pitchFamily="34" charset="0"/>
              <a:buChar char="•"/>
            </a:pPr>
            <a:r>
              <a:rPr lang="en-US" altLang="en-US" b="1" i="0" dirty="0" smtClean="0">
                <a:latin typeface="Arial" panose="020B0604020202020204" pitchFamily="34" charset="0"/>
              </a:rPr>
              <a:t>Shopping</a:t>
            </a:r>
            <a:r>
              <a:rPr lang="en-US" altLang="en-US" i="0" dirty="0" smtClean="0">
                <a:latin typeface="Arial" panose="020B0604020202020204" pitchFamily="34" charset="0"/>
              </a:rPr>
              <a:t>: Require comparison shopping</a:t>
            </a:r>
          </a:p>
          <a:p>
            <a:pPr marL="1085850" lvl="2" indent="-171450" eaLnBrk="1" hangingPunct="1">
              <a:buFont typeface="Arial" panose="020B0604020202020204" pitchFamily="34" charset="0"/>
              <a:buChar char="•"/>
            </a:pPr>
            <a:r>
              <a:rPr lang="en-US" altLang="en-US" i="0" dirty="0" smtClean="0">
                <a:latin typeface="Arial" panose="020B0604020202020204" pitchFamily="34" charset="0"/>
              </a:rPr>
              <a:t>More expensive and found in fewer stores</a:t>
            </a:r>
          </a:p>
          <a:p>
            <a:pPr marL="628650" lvl="1" indent="-171450" eaLnBrk="1" hangingPunct="1">
              <a:buFont typeface="Arial" panose="020B0604020202020204" pitchFamily="34" charset="0"/>
              <a:buChar char="•"/>
            </a:pPr>
            <a:r>
              <a:rPr lang="en-US" altLang="en-US" b="1" i="0" dirty="0" smtClean="0">
                <a:latin typeface="Arial" panose="020B0604020202020204" pitchFamily="34" charset="0"/>
              </a:rPr>
              <a:t>Specialty</a:t>
            </a:r>
            <a:r>
              <a:rPr lang="en-US" altLang="en-US" i="0" dirty="0" smtClean="0">
                <a:latin typeface="Arial" panose="020B0604020202020204" pitchFamily="34" charset="0"/>
              </a:rPr>
              <a:t>: Particular items for which consumers search extensively and are reluctant to accept substitutes</a:t>
            </a:r>
          </a:p>
          <a:p>
            <a:pPr marL="628650" lvl="1" indent="-171450" eaLnBrk="1" hangingPunct="1">
              <a:buFont typeface="Arial" panose="020B0604020202020204" pitchFamily="34" charset="0"/>
              <a:buChar char="•"/>
            </a:pPr>
            <a:r>
              <a:rPr lang="en-US" altLang="en-US" b="1" i="0" dirty="0" smtClean="0">
                <a:latin typeface="Arial" panose="020B0604020202020204" pitchFamily="34" charset="0"/>
              </a:rPr>
              <a:t>Unsought</a:t>
            </a:r>
            <a:r>
              <a:rPr lang="en-US" altLang="en-US" i="0" dirty="0" smtClean="0">
                <a:latin typeface="Arial" panose="020B0604020202020204" pitchFamily="34" charset="0"/>
              </a:rPr>
              <a:t>: Products unknown to the potential buyer or known products that the buyer does not actively seek</a:t>
            </a:r>
          </a:p>
          <a:p>
            <a:pPr marL="171450" lvl="0" indent="-171450" eaLnBrk="1" hangingPunct="1">
              <a:buFont typeface="Arial" panose="020B0604020202020204" pitchFamily="34" charset="0"/>
              <a:buChar char="•"/>
            </a:pPr>
            <a:endParaRPr lang="en-US" altLang="en-US" i="0" dirty="0" smtClean="0">
              <a:latin typeface="Arial" panose="020B0604020202020204" pitchFamily="34" charset="0"/>
            </a:endParaRPr>
          </a:p>
          <a:p>
            <a:pPr eaLnBrk="1" hangingPunct="1"/>
            <a:r>
              <a:rPr lang="en-US" altLang="en-US" b="0" i="0" u="sng" dirty="0" smtClean="0">
                <a:latin typeface="Arial" panose="020B0604020202020204" pitchFamily="34" charset="0"/>
              </a:rPr>
              <a:t>Discussion/Team Activity</a:t>
            </a:r>
            <a:endParaRPr lang="en-US" altLang="en-US" b="1" i="0" u="sng" dirty="0" smtClean="0">
              <a:latin typeface="Arial" panose="020B0604020202020204" pitchFamily="34" charset="0"/>
            </a:endParaRPr>
          </a:p>
          <a:p>
            <a:pPr marL="171450" indent="-171450" eaLnBrk="1" hangingPunct="1">
              <a:buFont typeface="Arial" panose="020B0604020202020204" pitchFamily="34" charset="0"/>
              <a:buChar char="•"/>
            </a:pPr>
            <a:r>
              <a:rPr lang="en-US" altLang="en-US" i="0" dirty="0" smtClean="0">
                <a:latin typeface="Arial" panose="020B0604020202020204" pitchFamily="34" charset="0"/>
              </a:rPr>
              <a:t>Name products and services that fall into each of the consumer product categories:</a:t>
            </a:r>
          </a:p>
          <a:p>
            <a:pPr marL="628650" lvl="1" indent="-171450" eaLnBrk="1" hangingPunct="1">
              <a:buFont typeface="Arial" panose="020B0604020202020204" pitchFamily="34" charset="0"/>
              <a:buChar char="•"/>
            </a:pPr>
            <a:r>
              <a:rPr lang="en-IN" altLang="en-US" b="1" i="0" dirty="0" smtClean="0">
                <a:latin typeface="Arial" panose="020B0604020202020204" pitchFamily="34" charset="0"/>
              </a:rPr>
              <a:t>Convenience</a:t>
            </a:r>
            <a:r>
              <a:rPr lang="en-IN" altLang="en-US" b="0" i="0" dirty="0" smtClean="0">
                <a:latin typeface="Arial" panose="020B0604020202020204" pitchFamily="34" charset="0"/>
              </a:rPr>
              <a:t>:</a:t>
            </a:r>
            <a:r>
              <a:rPr lang="en-IN" altLang="en-US" b="1" i="0" dirty="0" smtClean="0">
                <a:latin typeface="Arial" panose="020B0604020202020204" pitchFamily="34" charset="0"/>
              </a:rPr>
              <a:t> </a:t>
            </a:r>
            <a:r>
              <a:rPr lang="en-IN" altLang="en-US" i="0" dirty="0" smtClean="0">
                <a:latin typeface="Arial" panose="020B0604020202020204" pitchFamily="34" charset="0"/>
              </a:rPr>
              <a:t>Candy, soft drinks, deodorant, aspirin, hardware, and dry cleaning</a:t>
            </a:r>
          </a:p>
          <a:p>
            <a:pPr marL="628650" lvl="1" indent="-171450" eaLnBrk="1" hangingPunct="1">
              <a:buFont typeface="Arial" panose="020B0604020202020204" pitchFamily="34" charset="0"/>
              <a:buChar char="•"/>
            </a:pPr>
            <a:r>
              <a:rPr lang="en-IN" altLang="en-US" b="1" i="0" dirty="0" smtClean="0">
                <a:latin typeface="Arial" panose="020B0604020202020204" pitchFamily="34" charset="0"/>
              </a:rPr>
              <a:t>Shopping</a:t>
            </a:r>
            <a:r>
              <a:rPr lang="en-IN" altLang="en-US" i="0" dirty="0" smtClean="0">
                <a:latin typeface="Arial" panose="020B0604020202020204" pitchFamily="34" charset="0"/>
              </a:rPr>
              <a:t>: Homogeneous shopping products - Washers, dryers, and televisions</a:t>
            </a:r>
          </a:p>
          <a:p>
            <a:pPr marL="1085850" lvl="2" indent="-171450" eaLnBrk="1" hangingPunct="1">
              <a:buFont typeface="Arial" panose="020B0604020202020204" pitchFamily="34" charset="0"/>
              <a:buChar char="•"/>
            </a:pPr>
            <a:r>
              <a:rPr lang="en-IN" altLang="en-US" i="0" dirty="0" smtClean="0">
                <a:latin typeface="Arial" panose="020B0604020202020204" pitchFamily="34" charset="0"/>
              </a:rPr>
              <a:t>Heterogeneous shopping products - Furniture, clothing, housing, and universities</a:t>
            </a:r>
          </a:p>
          <a:p>
            <a:pPr marL="628650" lvl="1" indent="-171450" eaLnBrk="1" hangingPunct="1">
              <a:buFont typeface="Arial" panose="020B0604020202020204" pitchFamily="34" charset="0"/>
              <a:buChar char="•"/>
            </a:pPr>
            <a:r>
              <a:rPr lang="en-IN" altLang="en-US" b="1" i="0" dirty="0" smtClean="0">
                <a:latin typeface="Arial" panose="020B0604020202020204" pitchFamily="34" charset="0"/>
              </a:rPr>
              <a:t> Specialty</a:t>
            </a:r>
            <a:r>
              <a:rPr lang="en-IN" altLang="en-US" i="0" dirty="0" smtClean="0">
                <a:latin typeface="Arial" panose="020B0604020202020204" pitchFamily="34" charset="0"/>
              </a:rPr>
              <a:t>: Fine watches, expensive automobiles, and gourmet restaurants</a:t>
            </a:r>
          </a:p>
          <a:p>
            <a:pPr marL="628650" lvl="1" indent="-171450" eaLnBrk="1" hangingPunct="1">
              <a:buFont typeface="Arial" panose="020B0604020202020204" pitchFamily="34" charset="0"/>
              <a:buChar char="•"/>
            </a:pPr>
            <a:r>
              <a:rPr lang="en-IN" altLang="en-US" b="1" i="0" dirty="0" smtClean="0">
                <a:latin typeface="Arial" panose="020B0604020202020204" pitchFamily="34" charset="0"/>
              </a:rPr>
              <a:t>Unsought</a:t>
            </a:r>
            <a:r>
              <a:rPr lang="en-IN" altLang="en-US" i="0" dirty="0" smtClean="0">
                <a:latin typeface="Arial" panose="020B0604020202020204" pitchFamily="34" charset="0"/>
              </a:rPr>
              <a:t>: New products, insurance, burial plots, and encyclopaedias</a:t>
            </a:r>
          </a:p>
          <a:p>
            <a:pPr marL="628650" lvl="1" indent="-171450" eaLnBrk="1" hangingPunct="1">
              <a:buFont typeface="Arial" panose="020B0604020202020204" pitchFamily="34" charset="0"/>
              <a:buChar char="•"/>
            </a:pPr>
            <a:endParaRPr lang="en-US" altLang="en-US" i="0" dirty="0" smtClean="0">
              <a:latin typeface="Arial" panose="020B0604020202020204" pitchFamily="34" charset="0"/>
            </a:endParaRPr>
          </a:p>
          <a:p>
            <a:pPr eaLnBrk="1" hangingPunct="1"/>
            <a:endParaRPr lang="en-US" altLang="en-US" i="0" dirty="0" smtClean="0">
              <a:latin typeface="Arial" panose="020B0604020202020204" pitchFamily="34" charset="0"/>
            </a:endParaRPr>
          </a:p>
          <a:p>
            <a:endParaRPr lang="en-US" altLang="en-US" i="0" dirty="0" smtClean="0">
              <a:latin typeface="Arial" panose="020B0604020202020204" pitchFamily="34" charset="0"/>
            </a:endParaRPr>
          </a:p>
          <a:p>
            <a:pPr marL="171450" lvl="0" indent="-171450" eaLnBrk="1" hangingPunct="1">
              <a:buFont typeface="Arial" panose="020B0604020202020204" pitchFamily="34" charset="0"/>
              <a:buChar char="•"/>
            </a:pPr>
            <a:endParaRPr lang="en-US" altLang="en-US" i="0" dirty="0" smtClean="0">
              <a:latin typeface="Arial" panose="020B0604020202020204" pitchFamily="34" charset="0"/>
            </a:endParaRPr>
          </a:p>
          <a:p>
            <a:pPr marL="628650" lvl="1" indent="-171450" eaLnBrk="1" hangingPunct="1">
              <a:buFont typeface="Arial" panose="020B0604020202020204" pitchFamily="34" charset="0"/>
              <a:buChar char="•"/>
            </a:pPr>
            <a:endParaRPr lang="en-US" altLang="en-US" i="0" dirty="0" smtClean="0">
              <a:latin typeface="Arial" panose="020B0604020202020204" pitchFamily="34" charset="0"/>
            </a:endParaRPr>
          </a:p>
          <a:p>
            <a:pPr marL="628650" lvl="1" indent="-171450" eaLnBrk="1" hangingPunct="1">
              <a:buFont typeface="Arial" panose="020B0604020202020204" pitchFamily="34" charset="0"/>
              <a:buChar char="•"/>
            </a:pPr>
            <a:endParaRPr lang="en-US" altLang="en-US" i="0" dirty="0" smtClean="0">
              <a:latin typeface="Arial" panose="020B0604020202020204" pitchFamily="34" charset="0"/>
            </a:endParaRPr>
          </a:p>
        </p:txBody>
      </p:sp>
    </p:spTree>
    <p:extLst>
      <p:ext uri="{BB962C8B-B14F-4D97-AF65-F5344CB8AC3E}">
        <p14:creationId xmlns:p14="http://schemas.microsoft.com/office/powerpoint/2010/main" val="55603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374DC5FF-16A5-43D8-81EC-EC7B989BCF3B}" type="slidenum">
              <a:rPr lang="en-US" altLang="en-US" sz="1200" smtClean="0">
                <a:latin typeface="Arial" panose="020B0604020202020204" pitchFamily="34" charset="0"/>
              </a:rPr>
              <a:pPr/>
              <a:t>4</a:t>
            </a:fld>
            <a:endParaRPr lang="en-US" altLang="en-US" sz="1200" dirty="0" smtClean="0">
              <a:latin typeface="Arial" panose="020B0604020202020204"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Rarely does a company sell a single product. Instead, it sells a variety of product items that may be categorized into </a:t>
            </a:r>
            <a:r>
              <a:rPr lang="en-US" altLang="en-US" b="1" dirty="0" smtClean="0">
                <a:latin typeface="Arial" panose="020B0604020202020204" pitchFamily="34" charset="0"/>
              </a:rPr>
              <a:t>product lines</a:t>
            </a:r>
            <a:r>
              <a:rPr lang="en-US" altLang="en-US" dirty="0" smtClean="0">
                <a:latin typeface="Arial" panose="020B0604020202020204" pitchFamily="34" charset="0"/>
              </a:rPr>
              <a:t> and </a:t>
            </a:r>
            <a:r>
              <a:rPr lang="en-US" altLang="en-US" b="1" dirty="0" smtClean="0">
                <a:latin typeface="Arial" panose="020B0604020202020204" pitchFamily="34" charset="0"/>
              </a:rPr>
              <a:t>product mixes</a:t>
            </a:r>
            <a:r>
              <a:rPr lang="en-US" altLang="en-US" dirty="0" smtClean="0">
                <a:latin typeface="Arial" panose="020B0604020202020204" pitchFamily="34" charset="0"/>
              </a:rPr>
              <a:t>.  </a:t>
            </a:r>
          </a:p>
          <a:p>
            <a:pPr marL="228600" indent="-228600" eaLnBrk="1" hangingPunct="1">
              <a:buFont typeface="Arial" panose="020B0604020202020204" pitchFamily="34" charset="0"/>
              <a:buChar char="•"/>
            </a:pPr>
            <a:r>
              <a:rPr lang="en-US" altLang="en-US" b="1" dirty="0" smtClean="0">
                <a:latin typeface="Arial" panose="020B0604020202020204" pitchFamily="34" charset="0"/>
              </a:rPr>
              <a:t>Product mix width (or breadth)</a:t>
            </a:r>
            <a:r>
              <a:rPr lang="en-US" altLang="en-US" dirty="0" smtClean="0">
                <a:latin typeface="Arial" panose="020B0604020202020204" pitchFamily="34" charset="0"/>
              </a:rPr>
              <a:t> refers to the number of product lines an organization offers. </a:t>
            </a:r>
          </a:p>
          <a:p>
            <a:pPr marL="228600" indent="-228600" eaLnBrk="1" hangingPunct="1">
              <a:buFont typeface="Arial" panose="020B0604020202020204" pitchFamily="34" charset="0"/>
              <a:buChar char="•"/>
            </a:pPr>
            <a:r>
              <a:rPr lang="en-US" altLang="en-US" b="1" dirty="0" smtClean="0">
                <a:latin typeface="Arial" panose="020B0604020202020204" pitchFamily="34" charset="0"/>
              </a:rPr>
              <a:t>Product line depth</a:t>
            </a:r>
            <a:r>
              <a:rPr lang="en-US" altLang="en-US" dirty="0" smtClean="0">
                <a:latin typeface="Arial" panose="020B0604020202020204" pitchFamily="34" charset="0"/>
              </a:rPr>
              <a:t> is the number of product items in a product line. </a:t>
            </a:r>
          </a:p>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7168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9B582040-0E12-4D38-BBA9-A2C7D96F24B4}" type="slidenum">
              <a:rPr lang="en-US" altLang="en-US" sz="1200" smtClean="0">
                <a:latin typeface="Arial" panose="020B0604020202020204" pitchFamily="34" charset="0"/>
              </a:rPr>
              <a:pPr/>
              <a:t>5</a:t>
            </a:fld>
            <a:endParaRPr lang="en-US" altLang="en-US" sz="1200" dirty="0" smtClean="0">
              <a:latin typeface="Arial" panose="020B0604020202020204" pitchFamily="34"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Over time, firms change product items, lines, and mixes to take advantage of new technical or product developments or to respond to changes in the environment.  </a:t>
            </a:r>
          </a:p>
          <a:p>
            <a:pPr marL="228600" indent="-228600" eaLnBrk="1" hangingPunct="1">
              <a:buFont typeface="Arial" panose="020B0604020202020204" pitchFamily="34" charset="0"/>
              <a:buChar char="•"/>
            </a:pPr>
            <a:r>
              <a:rPr lang="en-US" altLang="en-US" dirty="0" smtClean="0">
                <a:latin typeface="Arial" panose="020B0604020202020204" pitchFamily="34" charset="0"/>
              </a:rPr>
              <a:t>The</a:t>
            </a:r>
            <a:r>
              <a:rPr lang="en-US" altLang="en-US" baseline="0" dirty="0" smtClean="0">
                <a:latin typeface="Arial" panose="020B0604020202020204" pitchFamily="34" charset="0"/>
              </a:rPr>
              <a:t> four</a:t>
            </a:r>
            <a:r>
              <a:rPr lang="en-US" altLang="en-US" dirty="0" smtClean="0">
                <a:latin typeface="Arial" panose="020B0604020202020204" pitchFamily="34" charset="0"/>
              </a:rPr>
              <a:t> strategies for making these changes are:</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Product modification</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Product repositioning</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Product line extension</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Product contraction</a:t>
            </a:r>
            <a:br>
              <a:rPr lang="en-US" altLang="en-US" dirty="0" smtClean="0">
                <a:latin typeface="Arial" panose="020B0604020202020204" pitchFamily="34" charset="0"/>
              </a:rPr>
            </a:b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8582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Branding has three main purposes - Product identification, repeat sales, and new-product sales. </a:t>
            </a:r>
          </a:p>
        </p:txBody>
      </p:sp>
      <p:sp>
        <p:nvSpPr>
          <p:cNvPr id="624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048E32DB-37EB-4C8B-84E4-6E9AC8C252EC}" type="slidenum">
              <a:rPr lang="en-US" altLang="en-US" sz="1200" smtClean="0">
                <a:latin typeface="Arial" panose="020B0604020202020204" pitchFamily="34" charset="0"/>
              </a:rPr>
              <a:pPr/>
              <a:t>6</a:t>
            </a:fld>
            <a:endParaRPr lang="en-US" altLang="en-US" sz="1200" dirty="0" smtClean="0">
              <a:latin typeface="Arial" panose="020B0604020202020204" pitchFamily="34" charset="0"/>
            </a:endParaRPr>
          </a:p>
        </p:txBody>
      </p:sp>
    </p:spTree>
    <p:extLst>
      <p:ext uri="{BB962C8B-B14F-4D97-AF65-F5344CB8AC3E}">
        <p14:creationId xmlns:p14="http://schemas.microsoft.com/office/powerpoint/2010/main" val="256465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747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5CB89280-183C-43CF-A415-FE0A2D0A57E9}" type="slidenum">
              <a:rPr lang="en-US" altLang="en-US" sz="1200" smtClean="0">
                <a:latin typeface="Arial" panose="020B0604020202020204" pitchFamily="34" charset="0"/>
              </a:rPr>
              <a:pPr/>
              <a:t>7</a:t>
            </a:fld>
            <a:endParaRPr lang="en-US" altLang="en-US" sz="1200" dirty="0" smtClean="0">
              <a:latin typeface="Arial" panose="020B0604020202020204" pitchFamily="34"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Companies use individual brands when their products vary greatly in use or performance.</a:t>
            </a:r>
          </a:p>
        </p:txBody>
      </p:sp>
    </p:spTree>
    <p:extLst>
      <p:ext uri="{BB962C8B-B14F-4D97-AF65-F5344CB8AC3E}">
        <p14:creationId xmlns:p14="http://schemas.microsoft.com/office/powerpoint/2010/main" val="274290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r>
              <a:rPr lang="en-US" altLang="en-US" sz="1200" dirty="0" smtClean="0">
                <a:latin typeface="Arial" panose="020B0604020202020204" pitchFamily="34" charset="0"/>
              </a:rPr>
              <a:t>Chapter 10 Product Concepts</a:t>
            </a:r>
          </a:p>
        </p:txBody>
      </p:sp>
      <p:sp>
        <p:nvSpPr>
          <p:cNvPr id="76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fld id="{F1FD2D43-0FE0-4C43-8298-EF771B845E48}" type="slidenum">
              <a:rPr lang="en-US" altLang="en-US" sz="1200" smtClean="0">
                <a:latin typeface="Arial" panose="020B0604020202020204" pitchFamily="34" charset="0"/>
              </a:rPr>
              <a:pPr/>
              <a:t>8</a:t>
            </a:fld>
            <a:endParaRPr lang="en-US" altLang="en-US" sz="1200" dirty="0" smtClean="0">
              <a:latin typeface="Arial" panose="020B0604020202020204" pitchFamily="34"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anose="020B0604020202020204" pitchFamily="34" charset="0"/>
              <a:buChar char="•"/>
            </a:pPr>
            <a:r>
              <a:rPr lang="en-US" altLang="en-US" b="1" dirty="0" smtClean="0">
                <a:latin typeface="Arial" panose="020B0604020202020204" pitchFamily="34" charset="0"/>
              </a:rPr>
              <a:t>Co-branding</a:t>
            </a:r>
            <a:r>
              <a:rPr lang="en-US" altLang="en-US" dirty="0" smtClean="0">
                <a:latin typeface="Arial" panose="020B0604020202020204" pitchFamily="34" charset="0"/>
              </a:rPr>
              <a:t> is placing two or more brand names on a product or its package.  </a:t>
            </a:r>
          </a:p>
          <a:p>
            <a:pPr marL="228600" indent="-228600" eaLnBrk="1" hangingPunct="1">
              <a:buFont typeface="Arial" panose="020B0604020202020204" pitchFamily="34" charset="0"/>
              <a:buChar char="•"/>
            </a:pPr>
            <a:r>
              <a:rPr lang="en-US" altLang="en-US" dirty="0" smtClean="0">
                <a:latin typeface="Arial" panose="020B0604020202020204" pitchFamily="34" charset="0"/>
              </a:rPr>
              <a:t>Co-branding is a useful strategy when a combination of brand names enhances the prestige or perceived value of a product or when it benefits brand owners and users.</a:t>
            </a:r>
            <a:br>
              <a:rPr lang="en-US" altLang="en-US" dirty="0" smtClean="0">
                <a:latin typeface="Arial" panose="020B0604020202020204" pitchFamily="34" charset="0"/>
              </a:rPr>
            </a:br>
            <a:endParaRPr lang="en-US" altLang="en-US" dirty="0" smtClean="0">
              <a:latin typeface="Arial" panose="020B0604020202020204" pitchFamily="34" charset="0"/>
            </a:endParaRPr>
          </a:p>
          <a:p>
            <a:pPr marL="228600" indent="-228600" eaLnBrk="1" hangingPunct="1">
              <a:buFont typeface="Arial" panose="020B0604020202020204" pitchFamily="34" charset="0"/>
              <a:buChar char="•"/>
            </a:pPr>
            <a:endParaRPr lang="en-US" altLang="en-US" dirty="0" smtClean="0">
              <a:latin typeface="Arial" panose="020B0604020202020204" pitchFamily="34" charset="0"/>
            </a:endParaRPr>
          </a:p>
          <a:p>
            <a:pPr marL="228600" indent="-228600" eaLnBrk="1" hangingPunct="1">
              <a:buFont typeface="Arial" panose="020B0604020202020204" pitchFamily="34" charset="0"/>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4812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rPr>
              <a:t>A </a:t>
            </a:r>
            <a:r>
              <a:rPr lang="en-US" altLang="en-US" b="1" dirty="0" smtClean="0">
                <a:latin typeface="Arial" panose="020B0604020202020204" pitchFamily="34" charset="0"/>
              </a:rPr>
              <a:t>trademark</a:t>
            </a:r>
            <a:r>
              <a:rPr lang="en-US" altLang="en-US" dirty="0" smtClean="0">
                <a:latin typeface="Arial" panose="020B0604020202020204" pitchFamily="34" charset="0"/>
              </a:rPr>
              <a:t> is the exclusive right to use a brand or part of a brand. Others are prohibited to use the brand without permission.</a:t>
            </a:r>
          </a:p>
          <a:p>
            <a:pPr marL="685800" lvl="1" indent="-228600" eaLnBrk="1" hangingPunct="1">
              <a:buFont typeface="Arial" panose="020B0604020202020204" pitchFamily="34" charset="0"/>
              <a:buChar char="•"/>
            </a:pPr>
            <a:r>
              <a:rPr lang="en-US" altLang="en-US" dirty="0" smtClean="0">
                <a:latin typeface="Arial" panose="020B0604020202020204" pitchFamily="34" charset="0"/>
              </a:rPr>
              <a:t>A </a:t>
            </a:r>
            <a:r>
              <a:rPr lang="en-US" altLang="en-US" b="1" dirty="0" smtClean="0">
                <a:latin typeface="Arial" panose="020B0604020202020204" pitchFamily="34" charset="0"/>
              </a:rPr>
              <a:t>service mark </a:t>
            </a:r>
            <a:r>
              <a:rPr lang="en-US" altLang="en-US" dirty="0" smtClean="0">
                <a:latin typeface="Arial" panose="020B0604020202020204" pitchFamily="34" charset="0"/>
              </a:rPr>
              <a:t>performs the same function for services.  </a:t>
            </a:r>
          </a:p>
          <a:p>
            <a:pPr marL="228600" indent="-228600" eaLnBrk="1" hangingPunct="1">
              <a:buFont typeface="Arial" panose="020B0604020202020204" pitchFamily="34" charset="0"/>
              <a:buChar char="•"/>
            </a:pPr>
            <a:r>
              <a:rPr lang="en-US" altLang="en-US" dirty="0" smtClean="0">
                <a:latin typeface="Arial" panose="020B0604020202020204" pitchFamily="34" charset="0"/>
              </a:rPr>
              <a:t>Parts of a brand or other product identification may qualify for trademark protection.</a:t>
            </a:r>
          </a:p>
          <a:p>
            <a:pPr marL="228600" indent="-228600" eaLnBrk="1" hangingPunct="1">
              <a:buFont typeface="Arial" panose="020B0604020202020204" pitchFamily="34" charset="0"/>
              <a:buChar char="•"/>
            </a:pPr>
            <a:r>
              <a:rPr lang="en-US" altLang="en-US" dirty="0" smtClean="0">
                <a:latin typeface="Arial" panose="020B0604020202020204" pitchFamily="34" charset="0"/>
              </a:rPr>
              <a:t>Companies that fail to protect trademarks face the risk of their product names becoming generic. This list includes aspirin, cellophane, thermos, monopoly, cola, and shredded wheat.  </a:t>
            </a:r>
          </a:p>
          <a:p>
            <a:pPr marL="0" indent="0" eaLnBrk="1" hangingPunct="1">
              <a:buFont typeface="Arial" panose="020B0604020202020204" pitchFamily="34" charset="0"/>
              <a:buNone/>
            </a:pPr>
            <a:endParaRPr lang="en-US" altLang="en-US" b="0" dirty="0" smtClean="0">
              <a:latin typeface="Arial" panose="020B0604020202020204" pitchFamily="34" charset="0"/>
            </a:endParaRPr>
          </a:p>
          <a:p>
            <a:pPr marL="0" indent="0" eaLnBrk="1" hangingPunct="1">
              <a:buFont typeface="Arial" panose="020B0604020202020204" pitchFamily="34" charset="0"/>
              <a:buNone/>
            </a:pPr>
            <a:r>
              <a:rPr lang="en-US" altLang="en-US" b="0" u="sng" dirty="0" smtClean="0">
                <a:latin typeface="Arial" panose="020B0604020202020204" pitchFamily="34" charset="0"/>
              </a:rPr>
              <a:t>Discussion/Team Activity</a:t>
            </a:r>
          </a:p>
          <a:p>
            <a:pPr marL="228600" indent="-228600" eaLnBrk="1" hangingPunct="1">
              <a:buFont typeface="Arial" panose="020B0604020202020204" pitchFamily="34" charset="0"/>
              <a:buChar char="•"/>
            </a:pPr>
            <a:r>
              <a:rPr lang="en-US" altLang="en-US" dirty="0" smtClean="0">
                <a:latin typeface="Arial" panose="020B0604020202020204" pitchFamily="34" charset="0"/>
              </a:rPr>
              <a:t>Discuss some heavily-protected product brands that are used generically in conversations.  Examples might include Kleenex, Xerox, Band-Aid Brand Adhesive Bandages, etc.  </a:t>
            </a:r>
          </a:p>
        </p:txBody>
      </p:sp>
      <p:sp>
        <p:nvSpPr>
          <p:cNvPr id="4" name="Date Placeholder 3"/>
          <p:cNvSpPr>
            <a:spLocks noGrp="1"/>
          </p:cNvSpPr>
          <p:nvPr>
            <p:ph type="dt" idx="10"/>
          </p:nvPr>
        </p:nvSpPr>
        <p:spPr/>
        <p:txBody>
          <a:bodyPr/>
          <a:lstStyle/>
          <a:p>
            <a:pPr>
              <a:defRPr/>
            </a:pPr>
            <a:r>
              <a:rPr lang="en-US" dirty="0" smtClean="0"/>
              <a:t>Chapter 10 Product Concepts</a:t>
            </a:r>
            <a:endParaRPr lang="en-US" dirty="0"/>
          </a:p>
        </p:txBody>
      </p:sp>
      <p:sp>
        <p:nvSpPr>
          <p:cNvPr id="5" name="Slide Number Placeholder 4"/>
          <p:cNvSpPr>
            <a:spLocks noGrp="1"/>
          </p:cNvSpPr>
          <p:nvPr>
            <p:ph type="sldNum" sz="quarter" idx="11"/>
          </p:nvPr>
        </p:nvSpPr>
        <p:spPr/>
        <p:txBody>
          <a:bodyPr/>
          <a:lstStyle/>
          <a:p>
            <a:pPr>
              <a:defRPr/>
            </a:pPr>
            <a:fld id="{A62D7B39-C266-47F8-9A02-8582EE8A5DA3}" type="slidenum">
              <a:rPr lang="en-US" altLang="en-US" smtClean="0"/>
              <a:pPr>
                <a:defRPr/>
              </a:pPr>
              <a:t>9</a:t>
            </a:fld>
            <a:endParaRPr lang="en-US" altLang="en-US" dirty="0"/>
          </a:p>
        </p:txBody>
      </p:sp>
    </p:spTree>
    <p:extLst>
      <p:ext uri="{BB962C8B-B14F-4D97-AF65-F5344CB8AC3E}">
        <p14:creationId xmlns:p14="http://schemas.microsoft.com/office/powerpoint/2010/main" val="124277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4971"/>
            <a:ext cx="9144000" cy="1368425"/>
          </a:xfrm>
          <a:prstGeom prst="rect">
            <a:avLst/>
          </a:prstGeom>
          <a:solidFill>
            <a:srgbClr val="00A8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5" name="Straight Connector 14"/>
          <p:cNvCxnSpPr/>
          <p:nvPr userDrawn="1"/>
        </p:nvCxnSpPr>
        <p:spPr>
          <a:xfrm>
            <a:off x="4832350" y="2987675"/>
            <a:ext cx="4311650" cy="0"/>
          </a:xfrm>
          <a:prstGeom prst="line">
            <a:avLst/>
          </a:prstGeom>
          <a:ln w="38100" cmpd="sng">
            <a:solidFill>
              <a:srgbClr val="00A8A8"/>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10"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63"/>
            <a:ext cx="5235115" cy="6858000"/>
          </a:xfrm>
          <a:prstGeom prst="rect">
            <a:avLst/>
          </a:prstGeom>
        </p:spPr>
      </p:pic>
      <p:sp>
        <p:nvSpPr>
          <p:cNvPr id="13" name="TextBox 12"/>
          <p:cNvSpPr txBox="1">
            <a:spLocks noChangeArrowheads="1"/>
          </p:cNvSpPr>
          <p:nvPr userDrawn="1"/>
        </p:nvSpPr>
        <p:spPr bwMode="auto">
          <a:xfrm>
            <a:off x="5508625" y="3165475"/>
            <a:ext cx="32051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itchFamily="34" charset="0"/>
              </a:rPr>
              <a:t>Product Concepts</a:t>
            </a:r>
          </a:p>
        </p:txBody>
      </p:sp>
      <p:sp>
        <p:nvSpPr>
          <p:cNvPr id="14" name="TextBox 13"/>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10</a:t>
            </a:r>
          </a:p>
        </p:txBody>
      </p:sp>
    </p:spTree>
    <p:extLst>
      <p:ext uri="{BB962C8B-B14F-4D97-AF65-F5344CB8AC3E}">
        <p14:creationId xmlns:p14="http://schemas.microsoft.com/office/powerpoint/2010/main" val="3678197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747BF1B-E792-4687-A598-C55943509511}"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dirty="0"/>
          </a:p>
        </p:txBody>
      </p:sp>
      <p:sp>
        <p:nvSpPr>
          <p:cNvPr id="12" name="Footer Placeholder 4"/>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dirty="0"/>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43009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8BC4E6A-D401-4503-AD67-B7F281C39D82}"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8837530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C1FDF7-3D16-496B-93B8-849C04017F26}" type="slidenum">
              <a:rPr lang="en-US" altLang="en-US"/>
              <a:pPr>
                <a:defRPr/>
              </a:pPr>
              <a:t>‹#›</a:t>
            </a:fld>
            <a:endParaRPr lang="en-US" altLang="en-US" dirty="0"/>
          </a:p>
        </p:txBody>
      </p:sp>
    </p:spTree>
    <p:extLst>
      <p:ext uri="{BB962C8B-B14F-4D97-AF65-F5344CB8AC3E}">
        <p14:creationId xmlns:p14="http://schemas.microsoft.com/office/powerpoint/2010/main" val="23659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340C018-D5EA-4F19-9AA0-3E96AE2E6AE0}" type="slidenum">
              <a:rPr lang="en-US" altLang="en-US"/>
              <a:pPr>
                <a:defRPr/>
              </a:pPr>
              <a:t>‹#›</a:t>
            </a:fld>
            <a:endParaRPr lang="en-US" altLang="en-US" dirty="0"/>
          </a:p>
        </p:txBody>
      </p:sp>
    </p:spTree>
    <p:extLst>
      <p:ext uri="{BB962C8B-B14F-4D97-AF65-F5344CB8AC3E}">
        <p14:creationId xmlns:p14="http://schemas.microsoft.com/office/powerpoint/2010/main" val="4121195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369D69B-0AE2-4988-ABAC-9D4B9FD539A7}" type="slidenum">
              <a:rPr lang="en-US" altLang="en-US"/>
              <a:pPr>
                <a:defRPr/>
              </a:pPr>
              <a:t>‹#›</a:t>
            </a:fld>
            <a:endParaRPr lang="en-US" altLang="en-US" dirty="0"/>
          </a:p>
        </p:txBody>
      </p:sp>
    </p:spTree>
    <p:extLst>
      <p:ext uri="{BB962C8B-B14F-4D97-AF65-F5344CB8AC3E}">
        <p14:creationId xmlns:p14="http://schemas.microsoft.com/office/powerpoint/2010/main" val="26714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24CECF6-D068-48C3-BEE9-4968F3FC331B}" type="slidenum">
              <a:rPr lang="en-US" altLang="en-US"/>
              <a:pPr>
                <a:defRPr/>
              </a:pPr>
              <a:t>‹#›</a:t>
            </a:fld>
            <a:endParaRPr lang="en-US" altLang="en-US" dirty="0"/>
          </a:p>
        </p:txBody>
      </p:sp>
    </p:spTree>
    <p:extLst>
      <p:ext uri="{BB962C8B-B14F-4D97-AF65-F5344CB8AC3E}">
        <p14:creationId xmlns:p14="http://schemas.microsoft.com/office/powerpoint/2010/main" val="295714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1802C47-15C1-4818-9C3F-45CF8799EB32}" type="slidenum">
              <a:rPr lang="en-US" altLang="en-US"/>
              <a:pPr>
                <a:defRPr/>
              </a:pPr>
              <a:t>‹#›</a:t>
            </a:fld>
            <a:endParaRPr lang="en-US" altLang="en-US" dirty="0"/>
          </a:p>
        </p:txBody>
      </p:sp>
    </p:spTree>
    <p:extLst>
      <p:ext uri="{BB962C8B-B14F-4D97-AF65-F5344CB8AC3E}">
        <p14:creationId xmlns:p14="http://schemas.microsoft.com/office/powerpoint/2010/main" val="3210779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006F0B-4B33-4661-94DD-48338BA68CE4}" type="slidenum">
              <a:rPr lang="en-US" altLang="en-US"/>
              <a:pPr>
                <a:defRPr/>
              </a:pPr>
              <a:t>‹#›</a:t>
            </a:fld>
            <a:endParaRPr lang="en-US" altLang="en-US" dirty="0"/>
          </a:p>
        </p:txBody>
      </p:sp>
    </p:spTree>
    <p:extLst>
      <p:ext uri="{BB962C8B-B14F-4D97-AF65-F5344CB8AC3E}">
        <p14:creationId xmlns:p14="http://schemas.microsoft.com/office/powerpoint/2010/main" val="343526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C9FC259-C845-4E00-B8D1-AA8183D8504A}" type="slidenum">
              <a:rPr lang="en-US" altLang="en-US"/>
              <a:pPr>
                <a:defRPr/>
              </a:pPr>
              <a:t>‹#›</a:t>
            </a:fld>
            <a:endParaRPr lang="en-US" altLang="en-US" dirty="0"/>
          </a:p>
        </p:txBody>
      </p:sp>
    </p:spTree>
    <p:extLst>
      <p:ext uri="{BB962C8B-B14F-4D97-AF65-F5344CB8AC3E}">
        <p14:creationId xmlns:p14="http://schemas.microsoft.com/office/powerpoint/2010/main" val="303232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028E4A9-ED73-4729-9F32-0903672AFB28}" type="slidenum">
              <a:rPr lang="en-US" altLang="en-US"/>
              <a:pPr>
                <a:defRPr/>
              </a:pPr>
              <a:t>‹#›</a:t>
            </a:fld>
            <a:endParaRPr lang="en-US" altLang="en-US" dirty="0"/>
          </a:p>
        </p:txBody>
      </p:sp>
    </p:spTree>
    <p:extLst>
      <p:ext uri="{BB962C8B-B14F-4D97-AF65-F5344CB8AC3E}">
        <p14:creationId xmlns:p14="http://schemas.microsoft.com/office/powerpoint/2010/main" val="242032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F0628CC-1FA2-42CE-B8D2-9CFBE3FD6C0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8" name="Chord 7"/>
          <p:cNvSpPr/>
          <p:nvPr userDrawn="1"/>
        </p:nvSpPr>
        <p:spPr>
          <a:xfrm rot="13320000">
            <a:off x="-465138" y="155575"/>
            <a:ext cx="987426" cy="987425"/>
          </a:xfrm>
          <a:prstGeom prst="chord">
            <a:avLst>
              <a:gd name="adj1" fmla="val 2700000"/>
              <a:gd name="adj2" fmla="val 13872841"/>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B783AEAE-D235-4D07-9939-6A72CFC2D74F}" type="slidenum">
              <a:rPr lang="en-US" altLang="en-US"/>
              <a:pPr>
                <a:defRPr/>
              </a:pPr>
              <a:t>‹#›</a:t>
            </a:fld>
            <a:endParaRPr lang="en-US" altLang="en-US" dirty="0"/>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41748276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203869-3CE9-46FC-8460-9043E2DCB172}" type="slidenum">
              <a:rPr lang="en-US" altLang="en-US"/>
              <a:pPr>
                <a:defRPr/>
              </a:pPr>
              <a:t>‹#›</a:t>
            </a:fld>
            <a:endParaRPr lang="en-US" altLang="en-US" dirty="0"/>
          </a:p>
        </p:txBody>
      </p:sp>
    </p:spTree>
    <p:extLst>
      <p:ext uri="{BB962C8B-B14F-4D97-AF65-F5344CB8AC3E}">
        <p14:creationId xmlns:p14="http://schemas.microsoft.com/office/powerpoint/2010/main" val="428335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57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4971"/>
            <a:ext cx="9144000" cy="1368425"/>
          </a:xfrm>
          <a:prstGeom prst="rect">
            <a:avLst/>
          </a:prstGeom>
          <a:solidFill>
            <a:srgbClr val="00A8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Tree>
    <p:extLst>
      <p:ext uri="{BB962C8B-B14F-4D97-AF65-F5344CB8AC3E}">
        <p14:creationId xmlns:p14="http://schemas.microsoft.com/office/powerpoint/2010/main" val="1690982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A60A586-8936-4EB0-AD81-77C5FB0F718B}"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553390C7-D654-45A8-B4F0-AC372D891853}" type="slidenum">
              <a:rPr lang="en-US" altLang="en-US"/>
              <a:pPr>
                <a:defRPr/>
              </a:pPr>
              <a:t>‹#›</a:t>
            </a:fld>
            <a:endParaRPr lang="en-US" altLang="en-US" dirty="0"/>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8659297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9437BA1-220E-4BCA-A83F-E271D7CED1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Rectangle 5"/>
          <p:cNvSpPr/>
          <p:nvPr userDrawn="1"/>
        </p:nvSpPr>
        <p:spPr>
          <a:xfrm>
            <a:off x="0" y="368300"/>
            <a:ext cx="2600325" cy="584200"/>
          </a:xfrm>
          <a:prstGeom prst="rect">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588" y="368300"/>
            <a:ext cx="1450975" cy="584200"/>
          </a:xfrm>
          <a:prstGeom prst="rect">
            <a:avLst/>
          </a:prstGeom>
          <a:solidFill>
            <a:srgbClr val="3366CC"/>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tx2"/>
                </a:solidFill>
                <a:latin typeface="Franklin Gothic Medium" pitchFamily="34" charset="0"/>
              </a:rPr>
              <a:t>Table</a:t>
            </a:r>
            <a:endParaRPr lang="en-US" altLang="en-US" sz="3200" b="1" i="1" dirty="0" smtClean="0">
              <a:solidFill>
                <a:schemeClr val="tx2"/>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6E3F27F1-495E-485B-BCF5-36A60DFE9AE9}" type="slidenum">
              <a:rPr lang="en-US" altLang="en-US"/>
              <a:pPr>
                <a:defRPr/>
              </a:pPr>
              <a:t>‹#›</a:t>
            </a:fld>
            <a:endParaRPr lang="en-US" altLang="en-US" dirty="0"/>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0559323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A17A0EB-D500-4403-9B6E-C041F73393CB}"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Rectangle 5"/>
          <p:cNvSpPr/>
          <p:nvPr userDrawn="1"/>
        </p:nvSpPr>
        <p:spPr>
          <a:xfrm>
            <a:off x="0" y="368300"/>
            <a:ext cx="2600325" cy="584200"/>
          </a:xfrm>
          <a:prstGeom prst="rect">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588" y="368300"/>
            <a:ext cx="1450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tx2"/>
                </a:solidFill>
                <a:latin typeface="Franklin Gothic Medium" pitchFamily="34" charset="0"/>
              </a:rPr>
              <a:t>Figure</a:t>
            </a:r>
            <a:endParaRPr lang="en-US" altLang="en-US" sz="3200" b="1" i="1" dirty="0" smtClean="0">
              <a:solidFill>
                <a:schemeClr val="tx2"/>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3A537AA8-DC3B-4E3A-94AE-3064D2B64D6F}" type="slidenum">
              <a:rPr lang="en-US" altLang="en-US"/>
              <a:pPr>
                <a:defRPr/>
              </a:pPr>
              <a:t>‹#›</a:t>
            </a:fld>
            <a:endParaRPr lang="en-US" altLang="en-US" dirty="0"/>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772133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BC51757-8396-4B07-BF58-6CD813F2864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Rectangle 5"/>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tx2"/>
                </a:solidFill>
                <a:latin typeface="Franklin Gothic Medium" pitchFamily="34" charset="0"/>
              </a:rPr>
              <a:t>Exhibit</a:t>
            </a:r>
            <a:endParaRPr lang="en-US" altLang="en-US" sz="3200" b="1" i="1" dirty="0" smtClean="0">
              <a:solidFill>
                <a:schemeClr val="tx2"/>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677088D9-B663-499C-8966-56E998DB3784}" type="slidenum">
              <a:rPr lang="en-US" altLang="en-US"/>
              <a:pPr>
                <a:defRPr/>
              </a:pPr>
              <a:t>‹#›</a:t>
            </a:fld>
            <a:endParaRPr lang="en-US" altLang="en-US" dirty="0"/>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732618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5DFC13C-5C99-48FF-8BDA-6147DBC077EB}"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4"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661075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820B8CE-2AB3-42AF-B2E1-C21372A05E1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9" name="TextBox 8"/>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4863806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6112618-90B4-43C9-8602-9E502044AD7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CH10</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5622157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defRPr>
            </a:lvl1pPr>
          </a:lstStyle>
          <a:p>
            <a:pPr>
              <a:defRPr/>
            </a:pPr>
            <a:fld id="{2F00ECD3-CB8D-43D1-88FA-F34798BB9EF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 id="2147485072" r:id="rId13"/>
    <p:sldLayoutId id="2147485073" r:id="rId14"/>
    <p:sldLayoutId id="2147485074" r:id="rId15"/>
    <p:sldLayoutId id="2147485075" r:id="rId16"/>
    <p:sldLayoutId id="2147485076" r:id="rId17"/>
    <p:sldLayoutId id="2147485077" r:id="rId18"/>
    <p:sldLayoutId id="2147485078" r:id="rId19"/>
    <p:sldLayoutId id="2147485079" r:id="rId20"/>
    <p:sldLayoutId id="2147485080" r:id="rId21"/>
    <p:sldLayoutId id="2147485081" r:id="rId2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pPr>
              <a:defRPr/>
            </a:pPr>
            <a:r>
              <a:rPr lang="en-US" dirty="0">
                <a:solidFill>
                  <a:srgbClr val="EE312D"/>
                </a:solidFill>
                <a:effectLst>
                  <a:outerShdw blurRad="38100" dist="38100" dir="2700000" algn="tl">
                    <a:srgbClr val="000000">
                      <a:alpha val="43137"/>
                    </a:srgbClr>
                  </a:outerShdw>
                </a:effectLst>
                <a:ea typeface="MS PGothic" pitchFamily="34" charset="-128"/>
              </a:rPr>
              <a:t>Chapter 1</a:t>
            </a:r>
            <a:br>
              <a:rPr lang="en-US" dirty="0">
                <a:solidFill>
                  <a:srgbClr val="EE312D"/>
                </a:solidFill>
                <a:effectLst>
                  <a:outerShdw blurRad="38100" dist="38100" dir="2700000" algn="tl">
                    <a:srgbClr val="000000">
                      <a:alpha val="43137"/>
                    </a:srgbClr>
                  </a:outerShdw>
                </a:effectLst>
                <a:ea typeface="MS PGothic" pitchFamily="34" charset="-128"/>
              </a:rPr>
            </a:br>
            <a:r>
              <a:rPr lang="en-US" dirty="0">
                <a:effectLst>
                  <a:outerShdw blurRad="38100" dist="38100" dir="2700000" algn="tl">
                    <a:srgbClr val="000000">
                      <a:alpha val="43137"/>
                    </a:srgbClr>
                  </a:outerShdw>
                </a:effectLst>
                <a:ea typeface="MS PGothic" pitchFamily="34" charset="-128"/>
              </a:rPr>
              <a:t>An Overview of Marketing</a:t>
            </a:r>
            <a:br>
              <a:rPr lang="en-US" dirty="0">
                <a:effectLst>
                  <a:outerShdw blurRad="38100" dist="38100" dir="2700000" algn="tl">
                    <a:srgbClr val="000000">
                      <a:alpha val="43137"/>
                    </a:srgbClr>
                  </a:outerShdw>
                </a:effectLst>
                <a:ea typeface="MS PGothic" pitchFamily="34" charset="-128"/>
              </a:rPr>
            </a:br>
            <a:endParaRPr lang="en-IN" dirty="0"/>
          </a:p>
        </p:txBody>
      </p:sp>
      <p:pic>
        <p:nvPicPr>
          <p:cNvPr id="2" name="Picture 1" title="Coverpage"/>
          <p:cNvPicPr>
            <a:picLocks noChangeAspect="1"/>
          </p:cNvPicPr>
          <p:nvPr/>
        </p:nvPicPr>
        <p:blipFill>
          <a:blip r:embed="rId3"/>
          <a:stretch>
            <a:fillRect/>
          </a:stretch>
        </p:blipFill>
        <p:spPr>
          <a:xfrm>
            <a:off x="5236125" y="6284926"/>
            <a:ext cx="3907875" cy="573074"/>
          </a:xfrm>
          <a:prstGeom prst="rect">
            <a:avLst/>
          </a:prstGeom>
        </p:spPr>
      </p:pic>
    </p:spTree>
    <p:extLst>
      <p:ext uri="{BB962C8B-B14F-4D97-AF65-F5344CB8AC3E}">
        <p14:creationId xmlns:p14="http://schemas.microsoft.com/office/powerpoint/2010/main" val="426153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5"/>
          <p:cNvSpPr>
            <a:spLocks noGrp="1" noChangeArrowheads="1"/>
          </p:cNvSpPr>
          <p:nvPr>
            <p:ph type="title"/>
          </p:nvPr>
        </p:nvSpPr>
        <p:spPr/>
        <p:txBody>
          <a:bodyPr/>
          <a:lstStyle/>
          <a:p>
            <a:pPr eaLnBrk="1" hangingPunct="1">
              <a:defRPr/>
            </a:pPr>
            <a:r>
              <a:rPr lang="en-US" dirty="0" smtClean="0">
                <a:solidFill>
                  <a:schemeClr val="tx2"/>
                </a:solidFill>
                <a:latin typeface="Franklin Gothic Medium" panose="020B0603020102020204" pitchFamily="34" charset="0"/>
              </a:rPr>
              <a:t>Functions of Packaging</a:t>
            </a:r>
          </a:p>
        </p:txBody>
      </p:sp>
      <p:sp>
        <p:nvSpPr>
          <p:cNvPr id="3" name="Content Placeholder 2"/>
          <p:cNvSpPr>
            <a:spLocks noGrp="1"/>
          </p:cNvSpPr>
          <p:nvPr>
            <p:ph idx="1"/>
          </p:nvPr>
        </p:nvSpPr>
        <p:spPr/>
        <p:txBody>
          <a:bodyPr/>
          <a:lstStyle/>
          <a:p>
            <a:r>
              <a:rPr lang="en-US" dirty="0" smtClean="0">
                <a:solidFill>
                  <a:schemeClr val="tx2"/>
                </a:solidFill>
              </a:rPr>
              <a:t>Contains and protects products</a:t>
            </a:r>
          </a:p>
          <a:p>
            <a:r>
              <a:rPr lang="en-US" dirty="0" smtClean="0">
                <a:solidFill>
                  <a:schemeClr val="tx2"/>
                </a:solidFill>
              </a:rPr>
              <a:t>Promotes products</a:t>
            </a:r>
          </a:p>
          <a:p>
            <a:r>
              <a:rPr lang="en-US" dirty="0" smtClean="0">
                <a:solidFill>
                  <a:schemeClr val="tx2"/>
                </a:solidFill>
              </a:rPr>
              <a:t>Facilitates storage, use, and convenience of products</a:t>
            </a:r>
          </a:p>
          <a:p>
            <a:r>
              <a:rPr lang="en-US" dirty="0" smtClean="0">
                <a:solidFill>
                  <a:schemeClr val="tx2"/>
                </a:solidFill>
              </a:rPr>
              <a:t>Facilitates recycling and reduces environmental damage</a:t>
            </a:r>
            <a:endParaRPr lang="en-US" dirty="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5</a:t>
            </a:r>
            <a:endParaRPr lang="en-US" altLang="en-US" sz="2000" dirty="0">
              <a:solidFill>
                <a:schemeClr val="tx2"/>
              </a:solidFill>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Franklin Gothic Medium" panose="020B0603020102020204" pitchFamily="34" charset="0"/>
              </a:rPr>
              <a:t>Labeling</a:t>
            </a:r>
            <a:endParaRPr lang="en-US" dirty="0">
              <a:solidFill>
                <a:schemeClr val="tx2"/>
              </a:solidFill>
              <a:latin typeface="Franklin Gothic Medium" panose="020B0603020102020204" pitchFamily="34" charset="0"/>
            </a:endParaRPr>
          </a:p>
        </p:txBody>
      </p:sp>
      <p:sp>
        <p:nvSpPr>
          <p:cNvPr id="3" name="Content Placeholder 2"/>
          <p:cNvSpPr>
            <a:spLocks noGrp="1"/>
          </p:cNvSpPr>
          <p:nvPr>
            <p:ph idx="1"/>
          </p:nvPr>
        </p:nvSpPr>
        <p:spPr/>
        <p:txBody>
          <a:bodyPr/>
          <a:lstStyle/>
          <a:p>
            <a:r>
              <a:rPr lang="en-US" b="1" dirty="0" smtClean="0">
                <a:solidFill>
                  <a:schemeClr val="tx2"/>
                </a:solidFill>
              </a:rPr>
              <a:t>Persuasive labeling</a:t>
            </a:r>
          </a:p>
          <a:p>
            <a:pPr lvl="1"/>
            <a:r>
              <a:rPr lang="en-US" dirty="0" smtClean="0">
                <a:solidFill>
                  <a:schemeClr val="tx2"/>
                </a:solidFill>
              </a:rPr>
              <a:t>Focuses on a promotional theme or logo</a:t>
            </a:r>
          </a:p>
          <a:p>
            <a:pPr lvl="1"/>
            <a:r>
              <a:rPr lang="en-US" dirty="0" smtClean="0">
                <a:solidFill>
                  <a:schemeClr val="tx2"/>
                </a:solidFill>
              </a:rPr>
              <a:t>Consumer information is secondary</a:t>
            </a:r>
          </a:p>
          <a:p>
            <a:r>
              <a:rPr lang="en-US" b="1" dirty="0" smtClean="0">
                <a:solidFill>
                  <a:schemeClr val="tx2"/>
                </a:solidFill>
              </a:rPr>
              <a:t>Informational labeling</a:t>
            </a:r>
          </a:p>
          <a:p>
            <a:pPr lvl="1"/>
            <a:r>
              <a:rPr lang="en-US" dirty="0" smtClean="0">
                <a:solidFill>
                  <a:schemeClr val="tx2"/>
                </a:solidFill>
              </a:rPr>
              <a:t>Helps consumers make proper product selections</a:t>
            </a:r>
          </a:p>
          <a:p>
            <a:pPr lvl="1"/>
            <a:r>
              <a:rPr lang="en-US" dirty="0" smtClean="0">
                <a:solidFill>
                  <a:schemeClr val="tx2"/>
                </a:solidFill>
              </a:rPr>
              <a:t>Lowers a consumer’s cognitive dissonance after the purchase </a:t>
            </a:r>
          </a:p>
          <a:p>
            <a:r>
              <a:rPr lang="en-US" dirty="0" smtClean="0">
                <a:solidFill>
                  <a:schemeClr val="tx2"/>
                </a:solidFill>
              </a:rPr>
              <a:t>Greenwashing - </a:t>
            </a:r>
            <a:r>
              <a:rPr lang="en-US" altLang="en-US" dirty="0" smtClean="0">
                <a:solidFill>
                  <a:schemeClr val="tx2"/>
                </a:solidFill>
              </a:rPr>
              <a:t>Attempt to give the impression of environmental friendliness</a:t>
            </a:r>
            <a:endParaRPr lang="en-US" dirty="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5</a:t>
            </a:r>
            <a:endParaRPr lang="en-US" altLang="en-US" sz="20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20467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Franklin Gothic Medium" panose="020B0603020102020204" pitchFamily="34" charset="0"/>
              </a:rPr>
              <a:t>Universal Product Codes (UPCs)</a:t>
            </a:r>
            <a:endParaRPr lang="en-US" dirty="0">
              <a:solidFill>
                <a:schemeClr val="tx2"/>
              </a:solidFill>
              <a:latin typeface="Franklin Gothic Medium" panose="020B0603020102020204" pitchFamily="34" charset="0"/>
            </a:endParaRPr>
          </a:p>
        </p:txBody>
      </p:sp>
      <p:sp>
        <p:nvSpPr>
          <p:cNvPr id="3" name="Content Placeholder 2"/>
          <p:cNvSpPr>
            <a:spLocks noGrp="1"/>
          </p:cNvSpPr>
          <p:nvPr>
            <p:ph idx="1"/>
          </p:nvPr>
        </p:nvSpPr>
        <p:spPr/>
        <p:txBody>
          <a:bodyPr/>
          <a:lstStyle/>
          <a:p>
            <a:r>
              <a:rPr lang="en-IN" dirty="0" smtClean="0">
                <a:solidFill>
                  <a:schemeClr val="tx2"/>
                </a:solidFill>
              </a:rPr>
              <a:t>Series </a:t>
            </a:r>
            <a:r>
              <a:rPr lang="en-IN" dirty="0">
                <a:solidFill>
                  <a:schemeClr val="tx2"/>
                </a:solidFill>
              </a:rPr>
              <a:t>of thick and </a:t>
            </a:r>
            <a:r>
              <a:rPr lang="en-IN" dirty="0" smtClean="0">
                <a:solidFill>
                  <a:schemeClr val="tx2"/>
                </a:solidFill>
              </a:rPr>
              <a:t>thin vertical </a:t>
            </a:r>
            <a:r>
              <a:rPr lang="en-IN" dirty="0">
                <a:solidFill>
                  <a:schemeClr val="tx2"/>
                </a:solidFill>
              </a:rPr>
              <a:t>lines (bar codes) readable </a:t>
            </a:r>
            <a:r>
              <a:rPr lang="en-IN" dirty="0" smtClean="0">
                <a:solidFill>
                  <a:schemeClr val="tx2"/>
                </a:solidFill>
              </a:rPr>
              <a:t>by </a:t>
            </a:r>
            <a:r>
              <a:rPr lang="en-US" dirty="0" smtClean="0">
                <a:solidFill>
                  <a:schemeClr val="tx2"/>
                </a:solidFill>
              </a:rPr>
              <a:t>computerized </a:t>
            </a:r>
            <a:r>
              <a:rPr lang="en-US" dirty="0">
                <a:solidFill>
                  <a:schemeClr val="tx2"/>
                </a:solidFill>
              </a:rPr>
              <a:t>optical scanners </a:t>
            </a:r>
            <a:endParaRPr lang="en-US" dirty="0" smtClean="0">
              <a:solidFill>
                <a:schemeClr val="tx2"/>
              </a:solidFill>
            </a:endParaRPr>
          </a:p>
          <a:p>
            <a:pPr lvl="1"/>
            <a:r>
              <a:rPr lang="en-IN" dirty="0" smtClean="0">
                <a:solidFill>
                  <a:schemeClr val="tx2"/>
                </a:solidFill>
              </a:rPr>
              <a:t>Represent </a:t>
            </a:r>
            <a:r>
              <a:rPr lang="en-IN" dirty="0">
                <a:solidFill>
                  <a:schemeClr val="tx2"/>
                </a:solidFill>
              </a:rPr>
              <a:t>numbers used to </a:t>
            </a:r>
            <a:r>
              <a:rPr lang="en-IN" dirty="0" smtClean="0">
                <a:solidFill>
                  <a:schemeClr val="tx2"/>
                </a:solidFill>
              </a:rPr>
              <a:t>track </a:t>
            </a:r>
            <a:r>
              <a:rPr lang="en-US" dirty="0" smtClean="0">
                <a:solidFill>
                  <a:schemeClr val="tx2"/>
                </a:solidFill>
              </a:rPr>
              <a:t>products</a:t>
            </a:r>
            <a:endParaRPr lang="en-US" dirty="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5</a:t>
            </a:r>
            <a:endParaRPr lang="en-US" altLang="en-US" sz="20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8060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Franklin Gothic Medium" panose="020B0603020102020204" pitchFamily="34" charset="0"/>
              </a:rPr>
              <a:t>Global Issues in Branding</a:t>
            </a:r>
            <a:endParaRPr lang="en-US" sz="2000" b="0" dirty="0">
              <a:solidFill>
                <a:schemeClr val="tx2"/>
              </a:solidFill>
              <a:latin typeface="Franklin Gothic Medium" panose="020B0603020102020204" pitchFamily="34" charset="0"/>
            </a:endParaRPr>
          </a:p>
        </p:txBody>
      </p:sp>
      <p:sp>
        <p:nvSpPr>
          <p:cNvPr id="7" name="Freeform 6" descr="The slide contains three rectangular boxes placed in two rows. In row 1, the boxes are labeled one brand name everywhere and adaptations and modifications. In row 2, the box is labeled different brand names in different markets." title="Global Issues in Branding"/>
          <p:cNvSpPr/>
          <p:nvPr/>
        </p:nvSpPr>
        <p:spPr>
          <a:xfrm>
            <a:off x="1492083" y="1534291"/>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One brand name everywhere</a:t>
            </a:r>
            <a:endParaRPr lang="en-US" sz="3300" kern="1200" dirty="0"/>
          </a:p>
        </p:txBody>
      </p:sp>
      <p:sp>
        <p:nvSpPr>
          <p:cNvPr id="8" name="Freeform 7" descr="The slide contains three rectangular boxes placed in two rows. In row 1, the boxes are labeled one brand name everywhere and adaptations and modifications. In row 2, the box is labeled different brand names in different markets." title="Global Issues in Branding"/>
          <p:cNvSpPr/>
          <p:nvPr/>
        </p:nvSpPr>
        <p:spPr>
          <a:xfrm>
            <a:off x="5067912" y="1534291"/>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Adaptations and modifications</a:t>
            </a:r>
            <a:endParaRPr lang="en-US" sz="3300" kern="1200" dirty="0"/>
          </a:p>
        </p:txBody>
      </p:sp>
      <p:sp>
        <p:nvSpPr>
          <p:cNvPr id="9" name="Freeform 8" descr="The slide contains three rectangular boxes placed in two rows. In row 1, the boxes are labeled one brand name everywhere and adaptations and modifications. In row 2, the box is labeled different brand names in different markets." title="Global Issues in Branding"/>
          <p:cNvSpPr/>
          <p:nvPr/>
        </p:nvSpPr>
        <p:spPr>
          <a:xfrm>
            <a:off x="3279998" y="3809819"/>
            <a:ext cx="3250753" cy="1950452"/>
          </a:xfrm>
          <a:custGeom>
            <a:avLst/>
            <a:gdLst>
              <a:gd name="connsiteX0" fmla="*/ 0 w 3250753"/>
              <a:gd name="connsiteY0" fmla="*/ 0 h 1950452"/>
              <a:gd name="connsiteX1" fmla="*/ 3250753 w 3250753"/>
              <a:gd name="connsiteY1" fmla="*/ 0 h 1950452"/>
              <a:gd name="connsiteX2" fmla="*/ 3250753 w 3250753"/>
              <a:gd name="connsiteY2" fmla="*/ 1950452 h 1950452"/>
              <a:gd name="connsiteX3" fmla="*/ 0 w 3250753"/>
              <a:gd name="connsiteY3" fmla="*/ 1950452 h 1950452"/>
              <a:gd name="connsiteX4" fmla="*/ 0 w 3250753"/>
              <a:gd name="connsiteY4" fmla="*/ 0 h 195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53" h="1950452">
                <a:moveTo>
                  <a:pt x="0" y="0"/>
                </a:moveTo>
                <a:lnTo>
                  <a:pt x="3250753" y="0"/>
                </a:lnTo>
                <a:lnTo>
                  <a:pt x="3250753" y="1950452"/>
                </a:lnTo>
                <a:lnTo>
                  <a:pt x="0" y="1950452"/>
                </a:lnTo>
                <a:lnTo>
                  <a:pt x="0" y="0"/>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Different brand names in different markets</a:t>
            </a:r>
            <a:endParaRPr lang="en-US" sz="3300" kern="1200" dirty="0"/>
          </a:p>
        </p:txBody>
      </p:sp>
      <p:sp>
        <p:nvSpPr>
          <p:cNvPr id="10"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6</a:t>
            </a:r>
            <a:endParaRPr lang="en-US" altLang="en-US" sz="20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17238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Franklin Gothic Medium" panose="020B0603020102020204" pitchFamily="34" charset="0"/>
                <a:cs typeface="Arial" panose="020B0604020202020204" pitchFamily="34" charset="0"/>
              </a:rPr>
              <a:t>Global Issues in Packaging</a:t>
            </a:r>
          </a:p>
        </p:txBody>
      </p:sp>
      <p:sp>
        <p:nvSpPr>
          <p:cNvPr id="7" name="Freeform 6" descr="The slide contains three rectangular boxes placed in two rows. In row 1, the boxes are labeled labeling and aesthetics. In row 2, the box is labeled climate considerations." title="Global Issues in Packaging"/>
          <p:cNvSpPr/>
          <p:nvPr/>
        </p:nvSpPr>
        <p:spPr>
          <a:xfrm>
            <a:off x="1492721" y="1534235"/>
            <a:ext cx="3250181" cy="1950109"/>
          </a:xfrm>
          <a:custGeom>
            <a:avLst/>
            <a:gdLst>
              <a:gd name="connsiteX0" fmla="*/ 0 w 3250181"/>
              <a:gd name="connsiteY0" fmla="*/ 0 h 1950109"/>
              <a:gd name="connsiteX1" fmla="*/ 3250181 w 3250181"/>
              <a:gd name="connsiteY1" fmla="*/ 0 h 1950109"/>
              <a:gd name="connsiteX2" fmla="*/ 3250181 w 3250181"/>
              <a:gd name="connsiteY2" fmla="*/ 1950109 h 1950109"/>
              <a:gd name="connsiteX3" fmla="*/ 0 w 3250181"/>
              <a:gd name="connsiteY3" fmla="*/ 1950109 h 1950109"/>
              <a:gd name="connsiteX4" fmla="*/ 0 w 3250181"/>
              <a:gd name="connsiteY4" fmla="*/ 0 h 195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181" h="1950109">
                <a:moveTo>
                  <a:pt x="0" y="0"/>
                </a:moveTo>
                <a:lnTo>
                  <a:pt x="3250181" y="0"/>
                </a:lnTo>
                <a:lnTo>
                  <a:pt x="3250181" y="1950109"/>
                </a:lnTo>
                <a:lnTo>
                  <a:pt x="0" y="1950109"/>
                </a:lnTo>
                <a:lnTo>
                  <a:pt x="0" y="0"/>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Labeling</a:t>
            </a:r>
            <a:endParaRPr lang="en-US" sz="3900" kern="1200" dirty="0"/>
          </a:p>
        </p:txBody>
      </p:sp>
      <p:sp>
        <p:nvSpPr>
          <p:cNvPr id="8" name="Freeform 7" descr="The slide contains three rectangular boxes placed in two rows. In row 1, the boxes are labeled labeling and aesthetics. In row 2, the box is labeled climate considerations." title="Global Issues in Packaging"/>
          <p:cNvSpPr/>
          <p:nvPr/>
        </p:nvSpPr>
        <p:spPr>
          <a:xfrm>
            <a:off x="5067921" y="1534235"/>
            <a:ext cx="3250181" cy="1950109"/>
          </a:xfrm>
          <a:custGeom>
            <a:avLst/>
            <a:gdLst>
              <a:gd name="connsiteX0" fmla="*/ 0 w 3250181"/>
              <a:gd name="connsiteY0" fmla="*/ 0 h 1950109"/>
              <a:gd name="connsiteX1" fmla="*/ 3250181 w 3250181"/>
              <a:gd name="connsiteY1" fmla="*/ 0 h 1950109"/>
              <a:gd name="connsiteX2" fmla="*/ 3250181 w 3250181"/>
              <a:gd name="connsiteY2" fmla="*/ 1950109 h 1950109"/>
              <a:gd name="connsiteX3" fmla="*/ 0 w 3250181"/>
              <a:gd name="connsiteY3" fmla="*/ 1950109 h 1950109"/>
              <a:gd name="connsiteX4" fmla="*/ 0 w 3250181"/>
              <a:gd name="connsiteY4" fmla="*/ 0 h 195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181" h="1950109">
                <a:moveTo>
                  <a:pt x="0" y="0"/>
                </a:moveTo>
                <a:lnTo>
                  <a:pt x="3250181" y="0"/>
                </a:lnTo>
                <a:lnTo>
                  <a:pt x="3250181" y="1950109"/>
                </a:lnTo>
                <a:lnTo>
                  <a:pt x="0" y="1950109"/>
                </a:lnTo>
                <a:lnTo>
                  <a:pt x="0" y="0"/>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Aesthetics</a:t>
            </a:r>
            <a:endParaRPr lang="en-US" sz="3900" kern="1200" dirty="0"/>
          </a:p>
        </p:txBody>
      </p:sp>
      <p:sp>
        <p:nvSpPr>
          <p:cNvPr id="9" name="Freeform 8" descr="The slide contains three rectangular boxes placed in two rows. In row 1, the boxes are labeled labeling and aesthetics. In row 2, the box is labeled climate considerations." title="Global Issues in Packaging"/>
          <p:cNvSpPr/>
          <p:nvPr/>
        </p:nvSpPr>
        <p:spPr>
          <a:xfrm>
            <a:off x="3280321" y="3809362"/>
            <a:ext cx="3250181" cy="1950109"/>
          </a:xfrm>
          <a:custGeom>
            <a:avLst/>
            <a:gdLst>
              <a:gd name="connsiteX0" fmla="*/ 0 w 3250181"/>
              <a:gd name="connsiteY0" fmla="*/ 0 h 1950109"/>
              <a:gd name="connsiteX1" fmla="*/ 3250181 w 3250181"/>
              <a:gd name="connsiteY1" fmla="*/ 0 h 1950109"/>
              <a:gd name="connsiteX2" fmla="*/ 3250181 w 3250181"/>
              <a:gd name="connsiteY2" fmla="*/ 1950109 h 1950109"/>
              <a:gd name="connsiteX3" fmla="*/ 0 w 3250181"/>
              <a:gd name="connsiteY3" fmla="*/ 1950109 h 1950109"/>
              <a:gd name="connsiteX4" fmla="*/ 0 w 3250181"/>
              <a:gd name="connsiteY4" fmla="*/ 0 h 195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181" h="1950109">
                <a:moveTo>
                  <a:pt x="0" y="0"/>
                </a:moveTo>
                <a:lnTo>
                  <a:pt x="3250181" y="0"/>
                </a:lnTo>
                <a:lnTo>
                  <a:pt x="3250181" y="1950109"/>
                </a:lnTo>
                <a:lnTo>
                  <a:pt x="0" y="1950109"/>
                </a:lnTo>
                <a:lnTo>
                  <a:pt x="0" y="0"/>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Climate considerations</a:t>
            </a:r>
            <a:endParaRPr lang="en-US" sz="3900" kern="1200" dirty="0"/>
          </a:p>
        </p:txBody>
      </p:sp>
      <p:sp>
        <p:nvSpPr>
          <p:cNvPr id="11"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6</a:t>
            </a:r>
            <a:endParaRPr lang="en-US" altLang="en-US" sz="20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255996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Franklin Gothic Medium" panose="020B0603020102020204" pitchFamily="34" charset="0"/>
              </a:rPr>
              <a:t>Product </a:t>
            </a:r>
            <a:r>
              <a:rPr lang="en-US" altLang="en-US" dirty="0" smtClean="0">
                <a:solidFill>
                  <a:schemeClr val="tx2"/>
                </a:solidFill>
                <a:latin typeface="Franklin Gothic Medium" panose="020B0603020102020204" pitchFamily="34" charset="0"/>
              </a:rPr>
              <a:t>Warranties </a:t>
            </a:r>
            <a:endParaRPr lang="en-US" sz="2000" b="0" dirty="0">
              <a:solidFill>
                <a:schemeClr val="tx2"/>
              </a:solidFill>
              <a:latin typeface="Franklin Gothic Medium" panose="020B0603020102020204" pitchFamily="34" charset="0"/>
            </a:endParaRPr>
          </a:p>
        </p:txBody>
      </p:sp>
      <p:sp>
        <p:nvSpPr>
          <p:cNvPr id="3" name="Content Placeholder 2"/>
          <p:cNvSpPr>
            <a:spLocks noGrp="1"/>
          </p:cNvSpPr>
          <p:nvPr>
            <p:ph idx="1"/>
          </p:nvPr>
        </p:nvSpPr>
        <p:spPr/>
        <p:txBody>
          <a:bodyPr/>
          <a:lstStyle/>
          <a:p>
            <a:r>
              <a:rPr lang="en-IN" b="1" dirty="0" smtClean="0">
                <a:solidFill>
                  <a:schemeClr val="tx2"/>
                </a:solidFill>
              </a:rPr>
              <a:t>Warranty</a:t>
            </a:r>
            <a:r>
              <a:rPr lang="en-IN" dirty="0" smtClean="0">
                <a:solidFill>
                  <a:schemeClr val="tx2"/>
                </a:solidFill>
              </a:rPr>
              <a:t>: Confirmation </a:t>
            </a:r>
            <a:r>
              <a:rPr lang="en-IN" dirty="0">
                <a:solidFill>
                  <a:schemeClr val="tx2"/>
                </a:solidFill>
              </a:rPr>
              <a:t>of </a:t>
            </a:r>
            <a:r>
              <a:rPr lang="en-IN" dirty="0" smtClean="0">
                <a:solidFill>
                  <a:schemeClr val="tx2"/>
                </a:solidFill>
              </a:rPr>
              <a:t>the quality </a:t>
            </a:r>
            <a:r>
              <a:rPr lang="en-IN" dirty="0">
                <a:solidFill>
                  <a:schemeClr val="tx2"/>
                </a:solidFill>
              </a:rPr>
              <a:t>or performance of a good </a:t>
            </a:r>
            <a:r>
              <a:rPr lang="en-IN" dirty="0" smtClean="0">
                <a:solidFill>
                  <a:schemeClr val="tx2"/>
                </a:solidFill>
              </a:rPr>
              <a:t>or </a:t>
            </a:r>
            <a:r>
              <a:rPr lang="en-US" dirty="0" smtClean="0">
                <a:solidFill>
                  <a:schemeClr val="tx2"/>
                </a:solidFill>
              </a:rPr>
              <a:t>service</a:t>
            </a:r>
            <a:endParaRPr lang="en-US" dirty="0">
              <a:solidFill>
                <a:schemeClr val="tx2"/>
              </a:solidFill>
            </a:endParaRPr>
          </a:p>
          <a:p>
            <a:r>
              <a:rPr lang="en-US" b="1" dirty="0" smtClean="0">
                <a:solidFill>
                  <a:schemeClr val="tx2"/>
                </a:solidFill>
              </a:rPr>
              <a:t>Express warranty</a:t>
            </a:r>
            <a:r>
              <a:rPr lang="en-US" dirty="0" smtClean="0">
                <a:solidFill>
                  <a:schemeClr val="tx2"/>
                </a:solidFill>
              </a:rPr>
              <a:t>: Written guarantee</a:t>
            </a:r>
            <a:endParaRPr lang="en-US" dirty="0">
              <a:solidFill>
                <a:schemeClr val="tx2"/>
              </a:solidFill>
            </a:endParaRPr>
          </a:p>
          <a:p>
            <a:r>
              <a:rPr lang="en-US" b="1" dirty="0" smtClean="0">
                <a:solidFill>
                  <a:schemeClr val="tx2"/>
                </a:solidFill>
              </a:rPr>
              <a:t>Implied warranty</a:t>
            </a:r>
            <a:r>
              <a:rPr lang="en-US" dirty="0" smtClean="0">
                <a:solidFill>
                  <a:schemeClr val="tx2"/>
                </a:solidFill>
              </a:rPr>
              <a:t>:</a:t>
            </a:r>
            <a:r>
              <a:rPr lang="en-US" b="1" dirty="0" smtClean="0">
                <a:solidFill>
                  <a:schemeClr val="tx2"/>
                </a:solidFill>
              </a:rPr>
              <a:t> </a:t>
            </a:r>
            <a:r>
              <a:rPr lang="en-US" dirty="0" smtClean="0">
                <a:solidFill>
                  <a:schemeClr val="tx2"/>
                </a:solidFill>
              </a:rPr>
              <a:t>Unwritten</a:t>
            </a:r>
            <a:r>
              <a:rPr lang="en-IN" dirty="0" smtClean="0">
                <a:solidFill>
                  <a:schemeClr val="tx2"/>
                </a:solidFill>
              </a:rPr>
              <a:t> </a:t>
            </a:r>
            <a:r>
              <a:rPr lang="en-IN" dirty="0">
                <a:solidFill>
                  <a:schemeClr val="tx2"/>
                </a:solidFill>
              </a:rPr>
              <a:t>guarantee that the </a:t>
            </a:r>
            <a:r>
              <a:rPr lang="en-IN" dirty="0" smtClean="0">
                <a:solidFill>
                  <a:schemeClr val="tx2"/>
                </a:solidFill>
              </a:rPr>
              <a:t>good or </a:t>
            </a:r>
            <a:r>
              <a:rPr lang="en-IN" dirty="0">
                <a:solidFill>
                  <a:schemeClr val="tx2"/>
                </a:solidFill>
              </a:rPr>
              <a:t>service is fit for the purpose </a:t>
            </a:r>
            <a:r>
              <a:rPr lang="en-IN" dirty="0" smtClean="0">
                <a:solidFill>
                  <a:schemeClr val="tx2"/>
                </a:solidFill>
              </a:rPr>
              <a:t>for </a:t>
            </a:r>
            <a:r>
              <a:rPr lang="en-US" dirty="0" smtClean="0">
                <a:solidFill>
                  <a:schemeClr val="tx2"/>
                </a:solidFill>
              </a:rPr>
              <a:t>which </a:t>
            </a:r>
            <a:r>
              <a:rPr lang="en-US" dirty="0">
                <a:solidFill>
                  <a:schemeClr val="tx2"/>
                </a:solidFill>
              </a:rPr>
              <a:t>it was </a:t>
            </a:r>
            <a:r>
              <a:rPr lang="en-US" dirty="0" smtClean="0">
                <a:solidFill>
                  <a:schemeClr val="tx2"/>
                </a:solidFill>
              </a:rPr>
              <a:t>sold</a:t>
            </a:r>
          </a:p>
          <a:p>
            <a:r>
              <a:rPr lang="en-US" dirty="0" smtClean="0">
                <a:solidFill>
                  <a:schemeClr val="tx2"/>
                </a:solidFill>
              </a:rPr>
              <a:t>Magnuson-Moss Warranty Federal Trade Commission Improvement Act (1975)</a:t>
            </a:r>
          </a:p>
          <a:p>
            <a:pPr lvl="1"/>
            <a:r>
              <a:rPr lang="en-US" dirty="0" smtClean="0">
                <a:solidFill>
                  <a:schemeClr val="tx2"/>
                </a:solidFill>
              </a:rPr>
              <a:t>Helps consumers understand warranties</a:t>
            </a:r>
          </a:p>
          <a:p>
            <a:pPr lvl="1"/>
            <a:r>
              <a:rPr lang="en-US" dirty="0" smtClean="0">
                <a:solidFill>
                  <a:schemeClr val="tx2"/>
                </a:solidFill>
              </a:rPr>
              <a:t>Gets action from manufacturers and dealers</a:t>
            </a:r>
            <a:endParaRPr lang="en-US" dirty="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7</a:t>
            </a:r>
            <a:endParaRPr lang="en-US" altLang="en-US" sz="20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31692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hidden="1"/>
          <p:cNvSpPr>
            <a:spLocks noGrp="1"/>
          </p:cNvSpPr>
          <p:nvPr>
            <p:ph type="title" idx="4294967295"/>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smtClean="0"/>
              <a:t>Key Terms </a:t>
            </a:r>
            <a:endParaRPr lang="en-US" dirty="0"/>
          </a:p>
        </p:txBody>
      </p:sp>
      <p:sp>
        <p:nvSpPr>
          <p:cNvPr id="30723" name="Content Placeholder 2"/>
          <p:cNvSpPr>
            <a:spLocks noGrp="1"/>
          </p:cNvSpPr>
          <p:nvPr>
            <p:ph idx="1"/>
          </p:nvPr>
        </p:nvSpPr>
        <p:spPr>
          <a:xfrm>
            <a:off x="1235393" y="1456104"/>
            <a:ext cx="3909695" cy="4639895"/>
          </a:xfrm>
        </p:spPr>
        <p:txBody>
          <a:bodyPr>
            <a:noAutofit/>
          </a:bodyPr>
          <a:lstStyle/>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Product</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Convenience product</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Shopping product</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Specialty product</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Unsought product </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Product item</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Product line</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Product mix</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Product mix width</a:t>
            </a:r>
          </a:p>
          <a:p>
            <a:pPr marL="342000" indent="-342000">
              <a:spcBef>
                <a:spcPts val="672"/>
              </a:spcBef>
              <a:buClr>
                <a:srgbClr val="C00000"/>
              </a:buClr>
              <a:buFont typeface="Arial" panose="020B0604020202020204" pitchFamily="34" charset="0"/>
              <a:buChar char="•"/>
            </a:pPr>
            <a:r>
              <a:rPr lang="en-US" altLang="en-US" dirty="0" smtClean="0">
                <a:solidFill>
                  <a:schemeClr val="tx2"/>
                </a:solidFill>
              </a:rPr>
              <a:t>Product line depth</a:t>
            </a:r>
          </a:p>
          <a:p>
            <a:pPr marL="342000" indent="-342000">
              <a:spcBef>
                <a:spcPts val="672"/>
              </a:spcBef>
              <a:buClr>
                <a:srgbClr val="C00000"/>
              </a:buClr>
              <a:buFont typeface="Arial" panose="020B0604020202020204" pitchFamily="34" charset="0"/>
              <a:buChar char="•"/>
            </a:pPr>
            <a:endParaRPr lang="en-US" altLang="en-US" dirty="0" smtClean="0">
              <a:solidFill>
                <a:schemeClr val="tx2"/>
              </a:solidFill>
            </a:endParaRPr>
          </a:p>
        </p:txBody>
      </p:sp>
      <p:sp>
        <p:nvSpPr>
          <p:cNvPr id="46083" name="Content Placeholder 2"/>
          <p:cNvSpPr txBox="1">
            <a:spLocks/>
          </p:cNvSpPr>
          <p:nvPr/>
        </p:nvSpPr>
        <p:spPr bwMode="auto">
          <a:xfrm>
            <a:off x="5145088" y="1470025"/>
            <a:ext cx="38782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39763" indent="-2730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58850" indent="-319088"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33488"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08125"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9653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225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879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369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Product modification</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Planned obsolescence</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Product line extension</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Brand</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Brand name</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Brand mark</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Brand equity</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Global brand</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Brand loyalty</a:t>
            </a:r>
          </a:p>
          <a:p>
            <a:pPr>
              <a:lnSpc>
                <a:spcPct val="90000"/>
              </a:lnSpc>
              <a:buClr>
                <a:srgbClr val="B00027"/>
              </a:buClr>
              <a:buFont typeface="Lucida Grande"/>
              <a:buChar char="•"/>
            </a:pPr>
            <a:r>
              <a:rPr lang="en-US" altLang="en-US" sz="2800" dirty="0">
                <a:solidFill>
                  <a:schemeClr val="tx2"/>
                </a:solidFill>
                <a:cs typeface="Arial" panose="020B0604020202020204" pitchFamily="34" charset="0"/>
              </a:rPr>
              <a:t>Manufacturer’s brand</a:t>
            </a:r>
          </a:p>
          <a:p>
            <a:pPr marL="0" indent="0">
              <a:lnSpc>
                <a:spcPct val="90000"/>
              </a:lnSpc>
              <a:buClr>
                <a:srgbClr val="B00027"/>
              </a:buClr>
              <a:buNone/>
            </a:pPr>
            <a:endParaRPr lang="en-US" altLang="en-US" sz="2800" dirty="0">
              <a:solidFill>
                <a:schemeClr val="tx2"/>
              </a:solidFill>
              <a:cs typeface="Arial" panose="020B0604020202020204" pitchFamily="34" charset="0"/>
            </a:endParaRPr>
          </a:p>
        </p:txBody>
      </p:sp>
    </p:spTree>
    <p:extLst>
      <p:ext uri="{BB962C8B-B14F-4D97-AF65-F5344CB8AC3E}">
        <p14:creationId xmlns:p14="http://schemas.microsoft.com/office/powerpoint/2010/main" val="62646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hidden="1"/>
          <p:cNvSpPr>
            <a:spLocks noGrp="1"/>
          </p:cNvSpPr>
          <p:nvPr>
            <p:ph type="title" idx="4294967295"/>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smtClean="0"/>
              <a:t>Key Terms (continued)</a:t>
            </a:r>
            <a:endParaRPr lang="en-US" dirty="0"/>
          </a:p>
        </p:txBody>
      </p:sp>
      <p:sp>
        <p:nvSpPr>
          <p:cNvPr id="2" name="Content Placeholder 1"/>
          <p:cNvSpPr>
            <a:spLocks noGrp="1"/>
          </p:cNvSpPr>
          <p:nvPr>
            <p:ph idx="1"/>
          </p:nvPr>
        </p:nvSpPr>
        <p:spPr>
          <a:xfrm>
            <a:off x="4991100" y="1456104"/>
            <a:ext cx="3790950" cy="4639895"/>
          </a:xfrm>
        </p:spPr>
        <p:txBody>
          <a:bodyPr>
            <a:noAutofit/>
          </a:bodyPr>
          <a:lstStyle/>
          <a:p>
            <a:pPr marL="342000" indent="-342000">
              <a:spcBef>
                <a:spcPts val="672"/>
              </a:spcBef>
              <a:buClr>
                <a:srgbClr val="C00000"/>
              </a:buClr>
              <a:buFont typeface="Arial" panose="020B0604020202020204" pitchFamily="34" charset="0"/>
              <a:buChar char="•"/>
            </a:pPr>
            <a:r>
              <a:rPr lang="en-US" dirty="0" smtClean="0">
                <a:solidFill>
                  <a:schemeClr val="tx2"/>
                </a:solidFill>
              </a:rPr>
              <a:t>Generic product name</a:t>
            </a:r>
          </a:p>
          <a:p>
            <a:pPr marL="342000" indent="-342000">
              <a:spcBef>
                <a:spcPts val="672"/>
              </a:spcBef>
              <a:buClr>
                <a:srgbClr val="C00000"/>
              </a:buClr>
              <a:buFont typeface="Arial" panose="020B0604020202020204" pitchFamily="34" charset="0"/>
              <a:buChar char="•"/>
            </a:pPr>
            <a:r>
              <a:rPr lang="en-US" dirty="0" smtClean="0">
                <a:solidFill>
                  <a:schemeClr val="tx2"/>
                </a:solidFill>
              </a:rPr>
              <a:t>Persuasive labeling</a:t>
            </a:r>
          </a:p>
          <a:p>
            <a:pPr marL="342000" indent="-342000">
              <a:spcBef>
                <a:spcPts val="672"/>
              </a:spcBef>
              <a:buClr>
                <a:srgbClr val="C00000"/>
              </a:buClr>
              <a:buFont typeface="Arial" panose="020B0604020202020204" pitchFamily="34" charset="0"/>
              <a:buChar char="•"/>
            </a:pPr>
            <a:r>
              <a:rPr lang="en-US" dirty="0" smtClean="0">
                <a:solidFill>
                  <a:schemeClr val="tx2"/>
                </a:solidFill>
              </a:rPr>
              <a:t>Informational labeling</a:t>
            </a:r>
          </a:p>
          <a:p>
            <a:pPr marL="342000" indent="-342000">
              <a:spcBef>
                <a:spcPts val="672"/>
              </a:spcBef>
              <a:buClr>
                <a:srgbClr val="C00000"/>
              </a:buClr>
              <a:buFont typeface="Arial" panose="020B0604020202020204" pitchFamily="34" charset="0"/>
              <a:buChar char="•"/>
            </a:pPr>
            <a:r>
              <a:rPr lang="en-US" dirty="0" smtClean="0">
                <a:solidFill>
                  <a:schemeClr val="tx2"/>
                </a:solidFill>
              </a:rPr>
              <a:t>Universal product codes (UPCs)</a:t>
            </a:r>
          </a:p>
          <a:p>
            <a:pPr marL="342000" indent="-342000">
              <a:spcBef>
                <a:spcPts val="672"/>
              </a:spcBef>
              <a:buClr>
                <a:srgbClr val="C00000"/>
              </a:buClr>
              <a:buFont typeface="Arial" panose="020B0604020202020204" pitchFamily="34" charset="0"/>
              <a:buChar char="•"/>
            </a:pPr>
            <a:r>
              <a:rPr lang="en-US" dirty="0" smtClean="0">
                <a:solidFill>
                  <a:schemeClr val="tx2"/>
                </a:solidFill>
              </a:rPr>
              <a:t>Warranty</a:t>
            </a:r>
          </a:p>
          <a:p>
            <a:pPr marL="342000" indent="-342000">
              <a:spcBef>
                <a:spcPts val="672"/>
              </a:spcBef>
              <a:buClr>
                <a:srgbClr val="C00000"/>
              </a:buClr>
              <a:buFont typeface="Arial" panose="020B0604020202020204" pitchFamily="34" charset="0"/>
              <a:buChar char="•"/>
            </a:pPr>
            <a:r>
              <a:rPr lang="en-US" dirty="0" smtClean="0">
                <a:solidFill>
                  <a:schemeClr val="tx2"/>
                </a:solidFill>
              </a:rPr>
              <a:t>Express warranty</a:t>
            </a:r>
          </a:p>
          <a:p>
            <a:pPr marL="342000" indent="-342000">
              <a:spcBef>
                <a:spcPts val="672"/>
              </a:spcBef>
              <a:buClr>
                <a:srgbClr val="C00000"/>
              </a:buClr>
              <a:buFont typeface="Arial" panose="020B0604020202020204" pitchFamily="34" charset="0"/>
              <a:buChar char="•"/>
            </a:pPr>
            <a:r>
              <a:rPr lang="en-US" dirty="0" smtClean="0">
                <a:solidFill>
                  <a:schemeClr val="tx2"/>
                </a:solidFill>
              </a:rPr>
              <a:t>Implied warranty</a:t>
            </a:r>
            <a:endParaRPr lang="en-US" dirty="0">
              <a:solidFill>
                <a:schemeClr val="tx2"/>
              </a:solidFill>
            </a:endParaRPr>
          </a:p>
        </p:txBody>
      </p:sp>
      <p:sp>
        <p:nvSpPr>
          <p:cNvPr id="3" name="Content Placeholder 2"/>
          <p:cNvSpPr txBox="1">
            <a:spLocks/>
          </p:cNvSpPr>
          <p:nvPr/>
        </p:nvSpPr>
        <p:spPr bwMode="auto">
          <a:xfrm>
            <a:off x="954088" y="1530748"/>
            <a:ext cx="38782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39763" indent="-2730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958850" indent="-319088"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33488"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08125"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9653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225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879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369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Private brand</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Captive brand</a:t>
            </a:r>
          </a:p>
          <a:p>
            <a:pPr>
              <a:lnSpc>
                <a:spcPct val="90000"/>
              </a:lnSpc>
              <a:buClr>
                <a:srgbClr val="B00027"/>
              </a:buClr>
              <a:buFont typeface="Lucida Grande"/>
              <a:buChar char="•"/>
            </a:pPr>
            <a:r>
              <a:rPr lang="en-US" altLang="en-US" sz="2800" dirty="0" smtClean="0">
                <a:solidFill>
                  <a:schemeClr val="tx2"/>
                </a:solidFill>
                <a:cs typeface="Arial" panose="020B0604020202020204" pitchFamily="34" charset="0"/>
              </a:rPr>
              <a:t>Individual branding</a:t>
            </a:r>
          </a:p>
          <a:p>
            <a:pPr marL="342000" indent="-342000">
              <a:spcBef>
                <a:spcPts val="672"/>
              </a:spcBef>
              <a:buClr>
                <a:srgbClr val="C00000"/>
              </a:buClr>
            </a:pPr>
            <a:r>
              <a:rPr lang="en-US" sz="2800" dirty="0" smtClean="0">
                <a:solidFill>
                  <a:schemeClr val="tx2"/>
                </a:solidFill>
              </a:rPr>
              <a:t>Family branding</a:t>
            </a:r>
          </a:p>
          <a:p>
            <a:pPr marL="342000" indent="-342000">
              <a:spcBef>
                <a:spcPts val="672"/>
              </a:spcBef>
              <a:buClr>
                <a:srgbClr val="C00000"/>
              </a:buClr>
            </a:pPr>
            <a:r>
              <a:rPr lang="en-US" sz="2800" dirty="0" smtClean="0">
                <a:solidFill>
                  <a:schemeClr val="tx2"/>
                </a:solidFill>
              </a:rPr>
              <a:t>Co-branding</a:t>
            </a:r>
          </a:p>
          <a:p>
            <a:pPr marL="342000" indent="-342000">
              <a:spcBef>
                <a:spcPts val="672"/>
              </a:spcBef>
              <a:buClr>
                <a:srgbClr val="C00000"/>
              </a:buClr>
            </a:pPr>
            <a:r>
              <a:rPr lang="en-US" sz="2800" dirty="0" smtClean="0">
                <a:solidFill>
                  <a:schemeClr val="tx2"/>
                </a:solidFill>
              </a:rPr>
              <a:t>Trademark</a:t>
            </a:r>
          </a:p>
          <a:p>
            <a:pPr marL="342000" indent="-342000">
              <a:spcBef>
                <a:spcPts val="672"/>
              </a:spcBef>
              <a:buClr>
                <a:srgbClr val="C00000"/>
              </a:buClr>
            </a:pPr>
            <a:r>
              <a:rPr lang="en-US" sz="2800" dirty="0" smtClean="0">
                <a:solidFill>
                  <a:schemeClr val="tx2"/>
                </a:solidFill>
              </a:rPr>
              <a:t>Service mark</a:t>
            </a:r>
          </a:p>
          <a:p>
            <a:pPr>
              <a:lnSpc>
                <a:spcPct val="90000"/>
              </a:lnSpc>
              <a:buClr>
                <a:srgbClr val="B00027"/>
              </a:buClr>
              <a:buFont typeface="Lucida Grande"/>
              <a:buChar char="•"/>
            </a:pPr>
            <a:endParaRPr lang="en-US" altLang="en-US" sz="2800" dirty="0">
              <a:solidFill>
                <a:schemeClr val="tx2"/>
              </a:solidFill>
              <a:cs typeface="Arial" panose="020B0604020202020204" pitchFamily="34" charset="0"/>
            </a:endParaRPr>
          </a:p>
        </p:txBody>
      </p:sp>
    </p:spTree>
    <p:extLst>
      <p:ext uri="{BB962C8B-B14F-4D97-AF65-F5344CB8AC3E}">
        <p14:creationId xmlns:p14="http://schemas.microsoft.com/office/powerpoint/2010/main" val="7977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4"/>
          <p:cNvSpPr>
            <a:spLocks noGrp="1"/>
          </p:cNvSpPr>
          <p:nvPr>
            <p:ph idx="12"/>
          </p:nvPr>
        </p:nvSpPr>
        <p:spPr>
          <a:xfrm>
            <a:off x="1233488" y="1482725"/>
            <a:ext cx="7821612" cy="4227513"/>
          </a:xfrm>
        </p:spPr>
        <p:txBody>
          <a:bodyPr/>
          <a:lstStyle/>
          <a:p>
            <a:r>
              <a:rPr lang="en-US" dirty="0" smtClean="0">
                <a:solidFill>
                  <a:schemeClr val="tx2"/>
                </a:solidFill>
              </a:rPr>
              <a:t>Product offering is the starting point in creating a marketing mix</a:t>
            </a:r>
          </a:p>
          <a:p>
            <a:r>
              <a:rPr lang="en-US" dirty="0" smtClean="0">
                <a:solidFill>
                  <a:schemeClr val="tx2"/>
                </a:solidFill>
              </a:rPr>
              <a:t>Branding is </a:t>
            </a:r>
            <a:r>
              <a:rPr lang="en-IN" dirty="0" smtClean="0">
                <a:solidFill>
                  <a:schemeClr val="tx2"/>
                </a:solidFill>
              </a:rPr>
              <a:t>the </a:t>
            </a:r>
            <a:r>
              <a:rPr lang="en-IN" dirty="0">
                <a:solidFill>
                  <a:schemeClr val="tx2"/>
                </a:solidFill>
              </a:rPr>
              <a:t>main tool marketers use to distinguish their </a:t>
            </a:r>
            <a:r>
              <a:rPr lang="en-IN" dirty="0" smtClean="0">
                <a:solidFill>
                  <a:schemeClr val="tx2"/>
                </a:solidFill>
              </a:rPr>
              <a:t>products</a:t>
            </a:r>
          </a:p>
          <a:p>
            <a:r>
              <a:rPr lang="en-IN" dirty="0" smtClean="0">
                <a:solidFill>
                  <a:schemeClr val="tx2"/>
                </a:solidFill>
              </a:rPr>
              <a:t>Packaging is a container for promoting the product </a:t>
            </a:r>
          </a:p>
          <a:p>
            <a:pPr lvl="1"/>
            <a:r>
              <a:rPr lang="en-IN" dirty="0" smtClean="0">
                <a:solidFill>
                  <a:schemeClr val="tx2"/>
                </a:solidFill>
              </a:rPr>
              <a:t>Labeling is an integral part of the package</a:t>
            </a:r>
          </a:p>
          <a:p>
            <a:r>
              <a:rPr lang="en-IN" dirty="0" smtClean="0">
                <a:solidFill>
                  <a:schemeClr val="tx2"/>
                </a:solidFill>
              </a:rPr>
              <a:t>Warranty </a:t>
            </a:r>
            <a:r>
              <a:rPr lang="en-IN" dirty="0">
                <a:solidFill>
                  <a:schemeClr val="tx2"/>
                </a:solidFill>
              </a:rPr>
              <a:t>protects the buyer and gives </a:t>
            </a:r>
            <a:r>
              <a:rPr lang="en-IN" dirty="0" smtClean="0">
                <a:solidFill>
                  <a:schemeClr val="tx2"/>
                </a:solidFill>
              </a:rPr>
              <a:t>essential </a:t>
            </a:r>
            <a:r>
              <a:rPr lang="en-US" dirty="0" smtClean="0">
                <a:solidFill>
                  <a:schemeClr val="tx2"/>
                </a:solidFill>
              </a:rPr>
              <a:t>information </a:t>
            </a:r>
            <a:r>
              <a:rPr lang="en-US" dirty="0">
                <a:solidFill>
                  <a:schemeClr val="tx2"/>
                </a:solidFill>
              </a:rPr>
              <a:t>about the </a:t>
            </a:r>
            <a:r>
              <a:rPr lang="en-US" dirty="0" smtClean="0">
                <a:solidFill>
                  <a:schemeClr val="tx2"/>
                </a:solidFill>
              </a:rPr>
              <a:t>product</a:t>
            </a:r>
            <a:endParaRPr lang="en-US" altLang="en-US" dirty="0" smtClean="0">
              <a:solidFill>
                <a:schemeClr val="tx2"/>
              </a:solidFill>
            </a:endParaRPr>
          </a:p>
        </p:txBody>
      </p:sp>
      <p:sp>
        <p:nvSpPr>
          <p:cNvPr id="3" name="Title 1" hidden="1"/>
          <p:cNvSpPr>
            <a:spLocks noGrp="1"/>
          </p:cNvSpPr>
          <p:nvPr>
            <p:ph type="title" idx="4294967295"/>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smtClean="0"/>
              <a:t>Summary</a:t>
            </a:r>
            <a:endParaRPr lang="en-US" dirty="0"/>
          </a:p>
        </p:txBody>
      </p:sp>
    </p:spTree>
    <p:extLst>
      <p:ext uri="{BB962C8B-B14F-4D97-AF65-F5344CB8AC3E}">
        <p14:creationId xmlns:p14="http://schemas.microsoft.com/office/powerpoint/2010/main" val="137507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60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4"/>
          <p:cNvSpPr>
            <a:spLocks noGrp="1"/>
          </p:cNvSpPr>
          <p:nvPr>
            <p:ph idx="1"/>
          </p:nvPr>
        </p:nvSpPr>
        <p:spPr>
          <a:xfrm>
            <a:off x="1214438" y="1455738"/>
            <a:ext cx="7431087" cy="3471862"/>
          </a:xfrm>
        </p:spPr>
        <p:txBody>
          <a:bodyPr>
            <a:noAutofit/>
          </a:bodyPr>
          <a:lstStyle/>
          <a:p>
            <a:pPr>
              <a:buFont typeface="+mj-lt"/>
              <a:buAutoNum type="arabicPeriod"/>
            </a:pPr>
            <a:r>
              <a:rPr lang="en-US" alt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rPr>
              <a:t>Define the term product</a:t>
            </a:r>
          </a:p>
          <a:p>
            <a:pPr>
              <a:buFont typeface="+mj-lt"/>
              <a:buAutoNum type="arabicPeriod"/>
            </a:pPr>
            <a:r>
              <a:rPr lang="en-US" alt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rPr>
              <a:t>Classify consumer products</a:t>
            </a:r>
          </a:p>
          <a:p>
            <a:pPr>
              <a:buFont typeface="+mj-lt"/>
              <a:buAutoNum type="arabicPeriod"/>
            </a:pPr>
            <a:r>
              <a:rPr lang="en-US" alt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rPr>
              <a:t>Define the terms product item, product line, and product mix</a:t>
            </a:r>
          </a:p>
          <a:p>
            <a:pPr>
              <a:buFont typeface="+mj-lt"/>
              <a:buAutoNum type="arabicPeriod"/>
            </a:pPr>
            <a:r>
              <a:rPr lang="en-US" alt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rPr>
              <a:t>Describe marketing uses of branding</a:t>
            </a:r>
          </a:p>
          <a:p>
            <a:pPr>
              <a:buFont typeface="+mj-lt"/>
              <a:buAutoNum type="arabicPeriod"/>
            </a:pPr>
            <a:r>
              <a:rPr lang="en-IN" altLang="en-US" dirty="0">
                <a:solidFill>
                  <a:schemeClr val="tx2"/>
                </a:solidFill>
                <a:latin typeface="Rockwell" panose="02060603020205020403" pitchFamily="18" charset="0"/>
                <a:ea typeface="Rockwell" panose="02060603020205020403" pitchFamily="18" charset="0"/>
                <a:cs typeface="Rockwell" panose="02060603020205020403" pitchFamily="18" charset="0"/>
              </a:rPr>
              <a:t>Describe marketing uses of packaging and labeling</a:t>
            </a:r>
          </a:p>
          <a:p>
            <a:pPr>
              <a:buFont typeface="+mj-lt"/>
              <a:buAutoNum type="arabicPeriod"/>
            </a:pPr>
            <a:r>
              <a:rPr lang="en-IN" altLang="en-US" dirty="0">
                <a:solidFill>
                  <a:schemeClr val="tx2"/>
                </a:solidFill>
                <a:latin typeface="Rockwell" panose="02060603020205020403" pitchFamily="18" charset="0"/>
                <a:ea typeface="Rockwell" panose="02060603020205020403" pitchFamily="18" charset="0"/>
                <a:cs typeface="Rockwell" panose="02060603020205020403" pitchFamily="18" charset="0"/>
              </a:rPr>
              <a:t>Discuss global issues in branding and packing</a:t>
            </a:r>
          </a:p>
          <a:p>
            <a:pPr>
              <a:buFont typeface="+mj-lt"/>
              <a:buAutoNum type="arabicPeriod"/>
            </a:pPr>
            <a:r>
              <a:rPr lang="en-IN" altLang="en-US" dirty="0">
                <a:solidFill>
                  <a:schemeClr val="tx2"/>
                </a:solidFill>
                <a:latin typeface="Rockwell" panose="02060603020205020403" pitchFamily="18" charset="0"/>
                <a:ea typeface="Rockwell" panose="02060603020205020403" pitchFamily="18" charset="0"/>
                <a:cs typeface="Rockwell" panose="02060603020205020403" pitchFamily="18" charset="0"/>
              </a:rPr>
              <a:t>Describe how and why product warranties are important marketing tools</a:t>
            </a:r>
          </a:p>
          <a:p>
            <a:pPr>
              <a:buFont typeface="+mj-lt"/>
              <a:buAutoNum type="arabicPeriod"/>
            </a:pPr>
            <a:endParaRPr lang="en-US" alt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endParaRPr>
          </a:p>
        </p:txBody>
      </p:sp>
      <p:sp>
        <p:nvSpPr>
          <p:cNvPr id="3" name="Title 1" hidden="1"/>
          <p:cNvSpPr>
            <a:spLocks noGrp="1"/>
          </p:cNvSpPr>
          <p:nvPr>
            <p:ph type="title" idx="4294967295"/>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smtClean="0"/>
              <a:t>Learning Outcomes</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525463" y="3175"/>
            <a:ext cx="8229600" cy="1143000"/>
          </a:xfrm>
        </p:spPr>
        <p:txBody>
          <a:bodyPr/>
          <a:lstStyle/>
          <a:p>
            <a:r>
              <a:rPr lang="en-US" altLang="en-US" dirty="0" smtClean="0">
                <a:solidFill>
                  <a:schemeClr val="tx2"/>
                </a:solidFill>
                <a:latin typeface="Franklin Gothic Medium" panose="020B0603020102020204" pitchFamily="34" charset="0"/>
                <a:ea typeface="Franklin Gothic Medium" panose="020B0603020102020204" pitchFamily="34" charset="0"/>
                <a:cs typeface="Franklin Gothic Medium" panose="020B0603020102020204" pitchFamily="34" charset="0"/>
              </a:rPr>
              <a:t>Product</a:t>
            </a:r>
          </a:p>
        </p:txBody>
      </p:sp>
      <p:sp>
        <p:nvSpPr>
          <p:cNvPr id="32771" name="Content Placeholder 1"/>
          <p:cNvSpPr>
            <a:spLocks noGrp="1"/>
          </p:cNvSpPr>
          <p:nvPr>
            <p:ph idx="1"/>
          </p:nvPr>
        </p:nvSpPr>
        <p:spPr>
          <a:xfrm>
            <a:off x="993775" y="1533525"/>
            <a:ext cx="7823200" cy="4227513"/>
          </a:xfrm>
        </p:spPr>
        <p:txBody>
          <a:bodyPr/>
          <a:lstStyle/>
          <a:p>
            <a:r>
              <a:rPr lang="en-US" altLang="en-US" dirty="0" smtClean="0">
                <a:solidFill>
                  <a:schemeClr val="tx2"/>
                </a:solidFill>
              </a:rPr>
              <a:t>Everything, both favorable and unfavorable, that a person receives in an exchange</a:t>
            </a:r>
          </a:p>
          <a:p>
            <a:pPr marL="639763" lvl="1" indent="-273050">
              <a:buFont typeface="Arial" panose="020B0604020202020204" pitchFamily="34" charset="0"/>
              <a:buChar char="•"/>
            </a:pPr>
            <a:r>
              <a:rPr lang="en-US" altLang="en-US" dirty="0" smtClean="0">
                <a:solidFill>
                  <a:schemeClr val="tx2"/>
                </a:solidFill>
              </a:rPr>
              <a:t>Tangible goods, services, and ideas</a:t>
            </a:r>
          </a:p>
          <a:p>
            <a:pPr marL="342583" indent="-273050">
              <a:buFont typeface="Arial" panose="020B0604020202020204" pitchFamily="34" charset="0"/>
              <a:buChar char="•"/>
            </a:pPr>
            <a:r>
              <a:rPr lang="en-US" altLang="en-US" dirty="0" smtClean="0">
                <a:solidFill>
                  <a:schemeClr val="tx2"/>
                </a:solidFill>
              </a:rPr>
              <a:t>Types of consumer products</a:t>
            </a:r>
          </a:p>
          <a:p>
            <a:pPr marL="639763" lvl="1" indent="-273050">
              <a:buFont typeface="Arial" panose="020B0604020202020204" pitchFamily="34" charset="0"/>
              <a:buChar char="•"/>
            </a:pPr>
            <a:r>
              <a:rPr lang="en-US" altLang="en-US" dirty="0" smtClean="0">
                <a:solidFill>
                  <a:schemeClr val="tx2"/>
                </a:solidFill>
              </a:rPr>
              <a:t>Convenience</a:t>
            </a:r>
          </a:p>
          <a:p>
            <a:pPr marL="639763" lvl="1" indent="-273050">
              <a:buFont typeface="Arial" panose="020B0604020202020204" pitchFamily="34" charset="0"/>
              <a:buChar char="•"/>
            </a:pPr>
            <a:r>
              <a:rPr lang="en-US" altLang="en-US" dirty="0" smtClean="0">
                <a:solidFill>
                  <a:schemeClr val="tx2"/>
                </a:solidFill>
              </a:rPr>
              <a:t>Shopping</a:t>
            </a:r>
          </a:p>
          <a:p>
            <a:pPr marL="639763" lvl="1" indent="-273050">
              <a:buFont typeface="Arial" panose="020B0604020202020204" pitchFamily="34" charset="0"/>
              <a:buChar char="•"/>
            </a:pPr>
            <a:r>
              <a:rPr lang="en-US" altLang="en-US" dirty="0" smtClean="0">
                <a:solidFill>
                  <a:schemeClr val="tx2"/>
                </a:solidFill>
              </a:rPr>
              <a:t>Specialty</a:t>
            </a:r>
          </a:p>
          <a:p>
            <a:pPr marL="639763" lvl="1" indent="-273050">
              <a:buFont typeface="Arial" panose="020B0604020202020204" pitchFamily="34" charset="0"/>
              <a:buChar char="•"/>
            </a:pPr>
            <a:r>
              <a:rPr lang="en-US" altLang="en-US" dirty="0" smtClean="0">
                <a:solidFill>
                  <a:schemeClr val="tx2"/>
                </a:solidFill>
              </a:rPr>
              <a:t>Unsought</a:t>
            </a: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1</a:t>
            </a:r>
            <a:endParaRPr lang="en-US" altLang="en-US" sz="2000" dirty="0">
              <a:solidFill>
                <a:schemeClr val="tx2"/>
              </a:solidFill>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463" y="3175"/>
            <a:ext cx="8229600" cy="1143000"/>
          </a:xfrm>
        </p:spPr>
        <p:txBody>
          <a:bodyPr/>
          <a:lstStyle/>
          <a:p>
            <a:pPr>
              <a:defRPr/>
            </a:pPr>
            <a:r>
              <a:rPr lang="en-US" dirty="0">
                <a:solidFill>
                  <a:schemeClr val="tx2"/>
                </a:solidFill>
                <a:latin typeface="Franklin Gothic Medium" panose="020B0603020102020204" pitchFamily="34" charset="0"/>
              </a:rPr>
              <a:t>Product Items, </a:t>
            </a:r>
            <a:r>
              <a:rPr lang="en-US" dirty="0" smtClean="0">
                <a:solidFill>
                  <a:schemeClr val="tx2"/>
                </a:solidFill>
                <a:latin typeface="Franklin Gothic Medium" panose="020B0603020102020204" pitchFamily="34" charset="0"/>
              </a:rPr>
              <a:t>Lines</a:t>
            </a:r>
            <a:r>
              <a:rPr lang="en-US" dirty="0">
                <a:solidFill>
                  <a:schemeClr val="tx2"/>
                </a:solidFill>
                <a:latin typeface="Franklin Gothic Medium" panose="020B0603020102020204" pitchFamily="34" charset="0"/>
              </a:rPr>
              <a:t>, and </a:t>
            </a:r>
            <a:r>
              <a:rPr lang="en-US" dirty="0" smtClean="0">
                <a:solidFill>
                  <a:schemeClr val="tx2"/>
                </a:solidFill>
                <a:latin typeface="Franklin Gothic Medium" panose="020B0603020102020204" pitchFamily="34" charset="0"/>
              </a:rPr>
              <a:t>Mixes </a:t>
            </a:r>
            <a:endParaRPr lang="en-US" sz="2000" b="0" dirty="0">
              <a:solidFill>
                <a:schemeClr val="tx2"/>
              </a:solidFill>
              <a:latin typeface="Franklin Gothic Medium" panose="020B0603020102020204" pitchFamily="34" charset="0"/>
            </a:endParaRPr>
          </a:p>
        </p:txBody>
      </p:sp>
      <p:sp>
        <p:nvSpPr>
          <p:cNvPr id="40963" name="Content Placeholder 4"/>
          <p:cNvSpPr>
            <a:spLocks noGrp="1"/>
          </p:cNvSpPr>
          <p:nvPr>
            <p:ph idx="1"/>
          </p:nvPr>
        </p:nvSpPr>
        <p:spPr>
          <a:xfrm>
            <a:off x="993775" y="1533525"/>
            <a:ext cx="7823200" cy="4227513"/>
          </a:xfrm>
        </p:spPr>
        <p:txBody>
          <a:bodyPr/>
          <a:lstStyle/>
          <a:p>
            <a:r>
              <a:rPr lang="en-US" altLang="en-US" b="1" dirty="0" smtClean="0">
                <a:solidFill>
                  <a:schemeClr val="tx2"/>
                </a:solidFill>
              </a:rPr>
              <a:t>Product items</a:t>
            </a:r>
            <a:r>
              <a:rPr lang="en-US" altLang="en-US" dirty="0" smtClean="0">
                <a:solidFill>
                  <a:schemeClr val="tx2"/>
                </a:solidFill>
              </a:rPr>
              <a:t>: Specific versions of a product that can be designated as a distinct offering among an organization’s products</a:t>
            </a:r>
          </a:p>
          <a:p>
            <a:r>
              <a:rPr lang="en-US" altLang="en-US" b="1" dirty="0" smtClean="0">
                <a:solidFill>
                  <a:schemeClr val="tx2"/>
                </a:solidFill>
              </a:rPr>
              <a:t>Product lines</a:t>
            </a:r>
            <a:r>
              <a:rPr lang="en-US" altLang="en-US" dirty="0" smtClean="0">
                <a:solidFill>
                  <a:schemeClr val="tx2"/>
                </a:solidFill>
              </a:rPr>
              <a:t>: Groups of closely related product items</a:t>
            </a:r>
          </a:p>
          <a:p>
            <a:r>
              <a:rPr lang="en-US" altLang="en-US" b="1" dirty="0" smtClean="0">
                <a:solidFill>
                  <a:schemeClr val="tx2"/>
                </a:solidFill>
              </a:rPr>
              <a:t>Product mixes</a:t>
            </a:r>
            <a:r>
              <a:rPr lang="en-US" altLang="en-US" dirty="0" smtClean="0">
                <a:solidFill>
                  <a:schemeClr val="tx2"/>
                </a:solidFill>
              </a:rPr>
              <a:t>: All products that an organization sells</a:t>
            </a:r>
          </a:p>
          <a:p>
            <a:endParaRPr lang="en-US" altLang="en-US" dirty="0" smtClean="0">
              <a:solidFill>
                <a:schemeClr val="tx2"/>
              </a:solidFill>
            </a:endParaRPr>
          </a:p>
        </p:txBody>
      </p:sp>
      <p:sp>
        <p:nvSpPr>
          <p:cNvPr id="5"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3</a:t>
            </a:r>
            <a:endParaRPr lang="en-US" altLang="en-US" sz="2000" dirty="0">
              <a:solidFill>
                <a:schemeClr val="tx2"/>
              </a:solidFill>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25463" y="3175"/>
            <a:ext cx="8229600" cy="1143000"/>
          </a:xfrm>
        </p:spPr>
        <p:txBody>
          <a:bodyPr/>
          <a:lstStyle/>
          <a:p>
            <a:r>
              <a:rPr lang="en-US" altLang="en-US" dirty="0" smtClean="0">
                <a:solidFill>
                  <a:schemeClr val="tx2"/>
                </a:solidFill>
                <a:latin typeface="Franklin Gothic Medium" panose="020B0603020102020204" pitchFamily="34" charset="0"/>
                <a:ea typeface="Franklin Gothic Medium" panose="020B0603020102020204" pitchFamily="34" charset="0"/>
                <a:cs typeface="Franklin Gothic Medium" panose="020B0603020102020204" pitchFamily="34" charset="0"/>
              </a:rPr>
              <a:t>Adjustments</a:t>
            </a:r>
          </a:p>
        </p:txBody>
      </p:sp>
      <p:grpSp>
        <p:nvGrpSpPr>
          <p:cNvPr id="47108" name="Group 7" descr="The image shows five rectangular boxes. The rectangular box on the top is labeled adjustments to product items, lines, and mixes. A line branches out of the box into two boxes on either sides. The boxes on the left are labeled product modification and product repositioning. The boxes on the right are labeled product line extension and product contraction. " title="Adjustments"/>
          <p:cNvGrpSpPr>
            <a:grpSpLocks/>
          </p:cNvGrpSpPr>
          <p:nvPr/>
        </p:nvGrpSpPr>
        <p:grpSpPr bwMode="auto">
          <a:xfrm>
            <a:off x="305127" y="4184651"/>
            <a:ext cx="8368152" cy="1606551"/>
            <a:chOff x="42" y="2346"/>
            <a:chExt cx="5716" cy="1012"/>
          </a:xfrm>
          <a:solidFill>
            <a:srgbClr val="00A8A8"/>
          </a:solidFill>
        </p:grpSpPr>
        <p:sp>
          <p:nvSpPr>
            <p:cNvPr id="47113" name="Rectangle 8"/>
            <p:cNvSpPr>
              <a:spLocks noChangeArrowheads="1"/>
            </p:cNvSpPr>
            <p:nvPr/>
          </p:nvSpPr>
          <p:spPr bwMode="auto">
            <a:xfrm>
              <a:off x="42" y="2421"/>
              <a:ext cx="2290" cy="361"/>
            </a:xfrm>
            <a:prstGeom prst="rect">
              <a:avLst/>
            </a:prstGeom>
            <a:grpFill/>
            <a:ln>
              <a:solidFill>
                <a:srgbClr val="00A8A8"/>
              </a:solidFill>
            </a:ln>
            <a:extLst/>
          </p:spPr>
          <p:style>
            <a:lnRef idx="2">
              <a:schemeClr val="dk1">
                <a:shade val="50000"/>
              </a:schemeClr>
            </a:lnRef>
            <a:fillRef idx="1">
              <a:schemeClr val="dk1"/>
            </a:fillRef>
            <a:effectRef idx="0">
              <a:schemeClr val="dk1"/>
            </a:effectRef>
            <a:fontRef idx="minor">
              <a:schemeClr val="lt1"/>
            </a:fontRef>
          </p:style>
          <p:txBody>
            <a:bodyPr lIns="82550" tIns="41275" rIns="82550" bIns="41275" anchor="ctr"/>
            <a:lstStyle>
              <a:lvl1pPr defTabSz="739775">
                <a:defRPr sz="2800">
                  <a:solidFill>
                    <a:schemeClr val="tx1"/>
                  </a:solidFill>
                  <a:latin typeface="Arial Unicode MS" panose="020B0604020202020204" pitchFamily="34" charset="-128"/>
                  <a:ea typeface="ＭＳ Ｐゴシック" panose="020B0600070205080204" pitchFamily="34" charset="-128"/>
                </a:defRPr>
              </a:lvl1pPr>
              <a:lvl2pPr marL="742950" indent="-285750" defTabSz="739775">
                <a:defRPr sz="2800">
                  <a:solidFill>
                    <a:schemeClr val="tx1"/>
                  </a:solidFill>
                  <a:latin typeface="Arial Unicode MS" panose="020B0604020202020204" pitchFamily="34" charset="-128"/>
                  <a:ea typeface="ＭＳ Ｐゴシック" panose="020B0600070205080204" pitchFamily="34" charset="-128"/>
                </a:defRPr>
              </a:lvl2pPr>
              <a:lvl3pPr marL="1143000" indent="-228600" defTabSz="739775">
                <a:defRPr sz="2800">
                  <a:solidFill>
                    <a:schemeClr val="tx1"/>
                  </a:solidFill>
                  <a:latin typeface="Arial Unicode MS" panose="020B0604020202020204" pitchFamily="34" charset="-128"/>
                  <a:ea typeface="ＭＳ Ｐゴシック" panose="020B0600070205080204" pitchFamily="34" charset="-128"/>
                </a:defRPr>
              </a:lvl3pPr>
              <a:lvl4pPr marL="1600200" indent="-228600" defTabSz="739775">
                <a:defRPr sz="2800">
                  <a:solidFill>
                    <a:schemeClr val="tx1"/>
                  </a:solidFill>
                  <a:latin typeface="Arial Unicode MS" panose="020B0604020202020204" pitchFamily="34" charset="-128"/>
                  <a:ea typeface="ＭＳ Ｐゴシック" panose="020B0600070205080204" pitchFamily="34" charset="-128"/>
                </a:defRPr>
              </a:lvl4pPr>
              <a:lvl5pPr marL="2057400" indent="-228600" defTabSz="739775">
                <a:defRPr sz="2800">
                  <a:solidFill>
                    <a:schemeClr val="tx1"/>
                  </a:solidFill>
                  <a:latin typeface="Arial Unicode MS" panose="020B0604020202020204" pitchFamily="34" charset="-128"/>
                  <a:ea typeface="ＭＳ Ｐゴシック" panose="020B0600070205080204" pitchFamily="34" charset="-128"/>
                </a:defRPr>
              </a:lvl5pPr>
              <a:lvl6pPr marL="25146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pPr algn="ctr">
                <a:lnSpc>
                  <a:spcPct val="90000"/>
                </a:lnSpc>
              </a:pPr>
              <a:r>
                <a:rPr lang="en-US" altLang="en-US" sz="2300" dirty="0">
                  <a:solidFill>
                    <a:schemeClr val="bg1"/>
                  </a:solidFill>
                  <a:latin typeface="Arial" panose="020B0604020202020204" pitchFamily="34" charset="0"/>
                </a:rPr>
                <a:t>Product </a:t>
              </a:r>
              <a:r>
                <a:rPr lang="en-US" altLang="en-US" sz="2300" dirty="0" smtClean="0">
                  <a:solidFill>
                    <a:schemeClr val="bg1"/>
                  </a:solidFill>
                  <a:latin typeface="Arial" panose="020B0604020202020204" pitchFamily="34" charset="0"/>
                </a:rPr>
                <a:t>modification</a:t>
              </a:r>
              <a:endParaRPr lang="en-US" altLang="en-US" sz="2300" dirty="0">
                <a:solidFill>
                  <a:schemeClr val="bg1"/>
                </a:solidFill>
                <a:latin typeface="Arial" panose="020B0604020202020204" pitchFamily="34" charset="0"/>
              </a:endParaRPr>
            </a:p>
          </p:txBody>
        </p:sp>
        <p:sp>
          <p:nvSpPr>
            <p:cNvPr id="47114" name="Rectangle 9"/>
            <p:cNvSpPr>
              <a:spLocks noChangeArrowheads="1"/>
            </p:cNvSpPr>
            <p:nvPr/>
          </p:nvSpPr>
          <p:spPr bwMode="auto">
            <a:xfrm>
              <a:off x="42" y="2953"/>
              <a:ext cx="2252" cy="405"/>
            </a:xfrm>
            <a:prstGeom prst="rect">
              <a:avLst/>
            </a:prstGeom>
            <a:grpFill/>
            <a:ln>
              <a:solidFill>
                <a:srgbClr val="00A8A8"/>
              </a:solidFill>
            </a:ln>
            <a:extLst/>
          </p:spPr>
          <p:style>
            <a:lnRef idx="2">
              <a:schemeClr val="dk1">
                <a:shade val="50000"/>
              </a:schemeClr>
            </a:lnRef>
            <a:fillRef idx="1">
              <a:schemeClr val="dk1"/>
            </a:fillRef>
            <a:effectRef idx="0">
              <a:schemeClr val="dk1"/>
            </a:effectRef>
            <a:fontRef idx="minor">
              <a:schemeClr val="lt1"/>
            </a:fontRef>
          </p:style>
          <p:txBody>
            <a:bodyPr lIns="82550" tIns="41275" rIns="82550" bIns="41275" anchor="ctr"/>
            <a:lstStyle>
              <a:lvl1pPr defTabSz="739775">
                <a:defRPr sz="2800">
                  <a:solidFill>
                    <a:schemeClr val="tx1"/>
                  </a:solidFill>
                  <a:latin typeface="Arial Unicode MS" panose="020B0604020202020204" pitchFamily="34" charset="-128"/>
                  <a:ea typeface="ＭＳ Ｐゴシック" panose="020B0600070205080204" pitchFamily="34" charset="-128"/>
                </a:defRPr>
              </a:lvl1pPr>
              <a:lvl2pPr marL="742950" indent="-285750" defTabSz="739775">
                <a:defRPr sz="2800">
                  <a:solidFill>
                    <a:schemeClr val="tx1"/>
                  </a:solidFill>
                  <a:latin typeface="Arial Unicode MS" panose="020B0604020202020204" pitchFamily="34" charset="-128"/>
                  <a:ea typeface="ＭＳ Ｐゴシック" panose="020B0600070205080204" pitchFamily="34" charset="-128"/>
                </a:defRPr>
              </a:lvl2pPr>
              <a:lvl3pPr marL="1143000" indent="-228600" defTabSz="739775">
                <a:defRPr sz="2800">
                  <a:solidFill>
                    <a:schemeClr val="tx1"/>
                  </a:solidFill>
                  <a:latin typeface="Arial Unicode MS" panose="020B0604020202020204" pitchFamily="34" charset="-128"/>
                  <a:ea typeface="ＭＳ Ｐゴシック" panose="020B0600070205080204" pitchFamily="34" charset="-128"/>
                </a:defRPr>
              </a:lvl3pPr>
              <a:lvl4pPr marL="1600200" indent="-228600" defTabSz="739775">
                <a:defRPr sz="2800">
                  <a:solidFill>
                    <a:schemeClr val="tx1"/>
                  </a:solidFill>
                  <a:latin typeface="Arial Unicode MS" panose="020B0604020202020204" pitchFamily="34" charset="-128"/>
                  <a:ea typeface="ＭＳ Ｐゴシック" panose="020B0600070205080204" pitchFamily="34" charset="-128"/>
                </a:defRPr>
              </a:lvl4pPr>
              <a:lvl5pPr marL="2057400" indent="-228600" defTabSz="739775">
                <a:defRPr sz="2800">
                  <a:solidFill>
                    <a:schemeClr val="tx1"/>
                  </a:solidFill>
                  <a:latin typeface="Arial Unicode MS" panose="020B0604020202020204" pitchFamily="34" charset="-128"/>
                  <a:ea typeface="ＭＳ Ｐゴシック" panose="020B0600070205080204" pitchFamily="34" charset="-128"/>
                </a:defRPr>
              </a:lvl5pPr>
              <a:lvl6pPr marL="25146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pPr algn="ctr">
                <a:lnSpc>
                  <a:spcPct val="90000"/>
                </a:lnSpc>
              </a:pPr>
              <a:r>
                <a:rPr lang="en-US" altLang="en-US" sz="2300" dirty="0" smtClean="0">
                  <a:solidFill>
                    <a:schemeClr val="bg1"/>
                  </a:solidFill>
                  <a:latin typeface="Arial" panose="020B0604020202020204" pitchFamily="34" charset="0"/>
                </a:rPr>
                <a:t>Product repositioning</a:t>
              </a:r>
              <a:endParaRPr lang="en-US" altLang="en-US" sz="2300" dirty="0">
                <a:solidFill>
                  <a:schemeClr val="bg1"/>
                </a:solidFill>
                <a:latin typeface="Arial" panose="020B0604020202020204" pitchFamily="34" charset="0"/>
              </a:endParaRPr>
            </a:p>
          </p:txBody>
        </p:sp>
        <p:sp>
          <p:nvSpPr>
            <p:cNvPr id="47115" name="Rectangle 10"/>
            <p:cNvSpPr>
              <a:spLocks noChangeArrowheads="1"/>
            </p:cNvSpPr>
            <p:nvPr/>
          </p:nvSpPr>
          <p:spPr bwMode="auto">
            <a:xfrm>
              <a:off x="3657" y="2346"/>
              <a:ext cx="2101" cy="453"/>
            </a:xfrm>
            <a:prstGeom prst="rect">
              <a:avLst/>
            </a:prstGeom>
            <a:grpFill/>
            <a:ln>
              <a:solidFill>
                <a:srgbClr val="00A8A8"/>
              </a:solidFill>
            </a:ln>
            <a:extLst/>
          </p:spPr>
          <p:style>
            <a:lnRef idx="2">
              <a:schemeClr val="dk1">
                <a:shade val="50000"/>
              </a:schemeClr>
            </a:lnRef>
            <a:fillRef idx="1">
              <a:schemeClr val="dk1"/>
            </a:fillRef>
            <a:effectRef idx="0">
              <a:schemeClr val="dk1"/>
            </a:effectRef>
            <a:fontRef idx="minor">
              <a:schemeClr val="lt1"/>
            </a:fontRef>
          </p:style>
          <p:txBody>
            <a:bodyPr lIns="82550" tIns="41275" rIns="82550" bIns="41275" anchor="ctr"/>
            <a:lstStyle>
              <a:lvl1pPr defTabSz="739775">
                <a:defRPr sz="2800">
                  <a:solidFill>
                    <a:schemeClr val="tx1"/>
                  </a:solidFill>
                  <a:latin typeface="Arial Unicode MS" panose="020B0604020202020204" pitchFamily="34" charset="-128"/>
                  <a:ea typeface="ＭＳ Ｐゴシック" panose="020B0600070205080204" pitchFamily="34" charset="-128"/>
                </a:defRPr>
              </a:lvl1pPr>
              <a:lvl2pPr marL="742950" indent="-285750" defTabSz="739775">
                <a:defRPr sz="2800">
                  <a:solidFill>
                    <a:schemeClr val="tx1"/>
                  </a:solidFill>
                  <a:latin typeface="Arial Unicode MS" panose="020B0604020202020204" pitchFamily="34" charset="-128"/>
                  <a:ea typeface="ＭＳ Ｐゴシック" panose="020B0600070205080204" pitchFamily="34" charset="-128"/>
                </a:defRPr>
              </a:lvl2pPr>
              <a:lvl3pPr marL="1143000" indent="-228600" defTabSz="739775">
                <a:defRPr sz="2800">
                  <a:solidFill>
                    <a:schemeClr val="tx1"/>
                  </a:solidFill>
                  <a:latin typeface="Arial Unicode MS" panose="020B0604020202020204" pitchFamily="34" charset="-128"/>
                  <a:ea typeface="ＭＳ Ｐゴシック" panose="020B0600070205080204" pitchFamily="34" charset="-128"/>
                </a:defRPr>
              </a:lvl3pPr>
              <a:lvl4pPr marL="1600200" indent="-228600" defTabSz="739775">
                <a:defRPr sz="2800">
                  <a:solidFill>
                    <a:schemeClr val="tx1"/>
                  </a:solidFill>
                  <a:latin typeface="Arial Unicode MS" panose="020B0604020202020204" pitchFamily="34" charset="-128"/>
                  <a:ea typeface="ＭＳ Ｐゴシック" panose="020B0600070205080204" pitchFamily="34" charset="-128"/>
                </a:defRPr>
              </a:lvl4pPr>
              <a:lvl5pPr marL="2057400" indent="-228600" defTabSz="739775">
                <a:defRPr sz="2800">
                  <a:solidFill>
                    <a:schemeClr val="tx1"/>
                  </a:solidFill>
                  <a:latin typeface="Arial Unicode MS" panose="020B0604020202020204" pitchFamily="34" charset="-128"/>
                  <a:ea typeface="ＭＳ Ｐゴシック" panose="020B0600070205080204" pitchFamily="34" charset="-128"/>
                </a:defRPr>
              </a:lvl5pPr>
              <a:lvl6pPr marL="25146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pPr algn="ctr">
                <a:lnSpc>
                  <a:spcPct val="90000"/>
                </a:lnSpc>
              </a:pPr>
              <a:r>
                <a:rPr lang="en-US" altLang="en-US" sz="2300" dirty="0">
                  <a:solidFill>
                    <a:schemeClr val="bg1"/>
                  </a:solidFill>
                  <a:latin typeface="Arial" panose="020B0604020202020204" pitchFamily="34" charset="0"/>
                </a:rPr>
                <a:t>Product </a:t>
              </a:r>
              <a:r>
                <a:rPr lang="en-US" altLang="en-US" sz="2300" dirty="0" smtClean="0">
                  <a:solidFill>
                    <a:schemeClr val="bg1"/>
                  </a:solidFill>
                  <a:latin typeface="Arial" panose="020B0604020202020204" pitchFamily="34" charset="0"/>
                </a:rPr>
                <a:t>line extension</a:t>
              </a:r>
              <a:endParaRPr lang="en-US" altLang="en-US" sz="2300" dirty="0">
                <a:solidFill>
                  <a:schemeClr val="bg1"/>
                </a:solidFill>
                <a:latin typeface="Arial" panose="020B0604020202020204" pitchFamily="34" charset="0"/>
              </a:endParaRPr>
            </a:p>
          </p:txBody>
        </p:sp>
      </p:grpSp>
      <p:sp>
        <p:nvSpPr>
          <p:cNvPr id="47109" name="Rectangle 11" descr="The image shows five rectangular boxes. The rectangular box on the top is labeled adjustments to product items, lines, and mixes. A line branches out of the box into two boxes on either sides. The boxes on the left are labeled product modification and product repositioning. The boxes on the right are labeled product line extension and product contraction. " title="Adjustments"/>
          <p:cNvSpPr>
            <a:spLocks noChangeArrowheads="1"/>
          </p:cNvSpPr>
          <p:nvPr/>
        </p:nvSpPr>
        <p:spPr bwMode="auto">
          <a:xfrm>
            <a:off x="2871497" y="2060575"/>
            <a:ext cx="3194421" cy="1447800"/>
          </a:xfrm>
          <a:prstGeom prst="rect">
            <a:avLst/>
          </a:prstGeom>
          <a:solidFill>
            <a:srgbClr val="00A8A8"/>
          </a:solidFill>
          <a:ln>
            <a:solidFill>
              <a:srgbClr val="00A8A8"/>
            </a:solidFill>
          </a:ln>
          <a:extLst/>
        </p:spPr>
        <p:style>
          <a:lnRef idx="2">
            <a:schemeClr val="dk1">
              <a:shade val="50000"/>
            </a:schemeClr>
          </a:lnRef>
          <a:fillRef idx="1">
            <a:schemeClr val="dk1"/>
          </a:fillRef>
          <a:effectRef idx="0">
            <a:schemeClr val="dk1"/>
          </a:effectRef>
          <a:fontRef idx="minor">
            <a:schemeClr val="lt1"/>
          </a:fontRef>
        </p:style>
        <p:txBody>
          <a:bodyPr lIns="82550" tIns="41275" rIns="82550" bIns="41275" anchor="ctr"/>
          <a:lstStyle>
            <a:lvl1pPr>
              <a:defRPr sz="2800">
                <a:solidFill>
                  <a:schemeClr val="tx1"/>
                </a:solidFill>
                <a:latin typeface="Arial Unicode MS" panose="020B0604020202020204" pitchFamily="34" charset="-128"/>
                <a:ea typeface="ＭＳ Ｐゴシック" panose="020B0600070205080204" pitchFamily="34" charset="-128"/>
              </a:defRPr>
            </a:lvl1pPr>
            <a:lvl2pPr marL="742950" indent="-285750">
              <a:defRPr sz="2800">
                <a:solidFill>
                  <a:schemeClr val="tx1"/>
                </a:solidFill>
                <a:latin typeface="Arial Unicode MS" panose="020B0604020202020204" pitchFamily="34" charset="-128"/>
                <a:ea typeface="ＭＳ Ｐゴシック" panose="020B0600070205080204" pitchFamily="34" charset="-128"/>
              </a:defRPr>
            </a:lvl2pPr>
            <a:lvl3pPr marL="1143000" indent="-228600">
              <a:defRPr sz="2800">
                <a:solidFill>
                  <a:schemeClr val="tx1"/>
                </a:solidFill>
                <a:latin typeface="Arial Unicode MS" panose="020B0604020202020204" pitchFamily="34" charset="-128"/>
                <a:ea typeface="ＭＳ Ｐゴシック" panose="020B0600070205080204" pitchFamily="34" charset="-128"/>
              </a:defRPr>
            </a:lvl3pPr>
            <a:lvl4pPr marL="1600200" indent="-228600">
              <a:defRPr sz="2800">
                <a:solidFill>
                  <a:schemeClr val="tx1"/>
                </a:solidFill>
                <a:latin typeface="Arial Unicode MS" panose="020B0604020202020204" pitchFamily="34" charset="-128"/>
                <a:ea typeface="ＭＳ Ｐゴシック" panose="020B0600070205080204" pitchFamily="34" charset="-128"/>
              </a:defRPr>
            </a:lvl4pPr>
            <a:lvl5pPr marL="2057400" indent="-228600">
              <a:defRPr sz="2800">
                <a:solidFill>
                  <a:schemeClr val="tx1"/>
                </a:solidFill>
                <a:latin typeface="Arial Unicode MS" panose="020B0604020202020204" pitchFamily="34" charset="-128"/>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pPr algn="ctr">
              <a:lnSpc>
                <a:spcPct val="90000"/>
              </a:lnSpc>
              <a:spcBef>
                <a:spcPct val="20000"/>
              </a:spcBef>
            </a:pPr>
            <a:r>
              <a:rPr lang="en-US" altLang="en-US" sz="2400" dirty="0">
                <a:solidFill>
                  <a:schemeClr val="bg1"/>
                </a:solidFill>
                <a:latin typeface="Arial" panose="020B0604020202020204" pitchFamily="34" charset="0"/>
              </a:rPr>
              <a:t>Adjustments to </a:t>
            </a:r>
            <a:r>
              <a:rPr lang="en-US" altLang="en-US" sz="2400" dirty="0" smtClean="0">
                <a:solidFill>
                  <a:schemeClr val="bg1"/>
                </a:solidFill>
                <a:latin typeface="Arial" panose="020B0604020202020204" pitchFamily="34" charset="0"/>
              </a:rPr>
              <a:t>product items,</a:t>
            </a:r>
            <a:br>
              <a:rPr lang="en-US" altLang="en-US" sz="2400" dirty="0" smtClean="0">
                <a:solidFill>
                  <a:schemeClr val="bg1"/>
                </a:solidFill>
                <a:latin typeface="Arial" panose="020B0604020202020204" pitchFamily="34" charset="0"/>
              </a:rPr>
            </a:br>
            <a:r>
              <a:rPr lang="en-US" altLang="en-US" sz="2400" dirty="0" smtClean="0">
                <a:solidFill>
                  <a:schemeClr val="bg1"/>
                </a:solidFill>
                <a:latin typeface="Arial" panose="020B0604020202020204" pitchFamily="34" charset="0"/>
              </a:rPr>
              <a:t>lines, and mixes</a:t>
            </a:r>
            <a:endParaRPr lang="en-US" altLang="en-US" sz="2400" dirty="0">
              <a:solidFill>
                <a:schemeClr val="bg1"/>
              </a:solidFill>
              <a:latin typeface="Arial" panose="020B0604020202020204" pitchFamily="34" charset="0"/>
            </a:endParaRPr>
          </a:p>
        </p:txBody>
      </p:sp>
      <p:cxnSp>
        <p:nvCxnSpPr>
          <p:cNvPr id="47110" name="AutoShape 12" descr="The image shows five rectangular boxes. The rectangular box on the top is labeled adjustments to product items, lines, and mixes. A line branches out of the box into two boxes on either sides. The boxes on the left are labeled product modification and product repositioning. The boxes on the right are labeled product line extension and product contraction. " title="Adjustments"/>
          <p:cNvCxnSpPr>
            <a:cxnSpLocks noChangeShapeType="1"/>
          </p:cNvCxnSpPr>
          <p:nvPr/>
        </p:nvCxnSpPr>
        <p:spPr bwMode="auto">
          <a:xfrm rot="5400000">
            <a:off x="2830716" y="2536077"/>
            <a:ext cx="709613" cy="2654209"/>
          </a:xfrm>
          <a:prstGeom prst="bentConnector3">
            <a:avLst>
              <a:gd name="adj1" fmla="val 49889"/>
            </a:avLst>
          </a:prstGeom>
          <a:noFill/>
          <a:ln w="9525">
            <a:solidFill>
              <a:srgbClr val="00A8A8"/>
            </a:solidFill>
            <a:miter lim="800000"/>
            <a:headEnd/>
            <a:tailEnd/>
          </a:ln>
          <a:extLst>
            <a:ext uri="{909E8E84-426E-40DD-AFC4-6F175D3DCCD1}">
              <a14:hiddenFill xmlns:a14="http://schemas.microsoft.com/office/drawing/2010/main">
                <a:noFill/>
              </a14:hiddenFill>
            </a:ext>
          </a:extLst>
        </p:spPr>
      </p:cxnSp>
      <p:sp>
        <p:nvSpPr>
          <p:cNvPr id="47111" name="Line 13" descr="The image shows five rectangular boxes. The rectangular box on the top is labeled adjustments to product items, lines, and mixes. A line branches out of the box into two boxes on either sides. The boxes on the left are labeled product modification and product repositioning. The boxes on the right are labeled product line extension and product contraction. " title="Adjustments"/>
          <p:cNvSpPr>
            <a:spLocks noChangeShapeType="1"/>
          </p:cNvSpPr>
          <p:nvPr/>
        </p:nvSpPr>
        <p:spPr bwMode="auto">
          <a:xfrm flipH="1">
            <a:off x="4508967" y="3508375"/>
            <a:ext cx="3660" cy="426316"/>
          </a:xfrm>
          <a:prstGeom prst="line">
            <a:avLst/>
          </a:prstGeom>
          <a:noFill/>
          <a:ln w="9525">
            <a:solidFill>
              <a:srgbClr val="3366CC"/>
            </a:solidFill>
            <a:round/>
            <a:headEnd/>
            <a:tailEnd/>
          </a:ln>
          <a:extLst>
            <a:ext uri="{909E8E84-426E-40DD-AFC4-6F175D3DCCD1}">
              <a14:hiddenFill xmlns:a14="http://schemas.microsoft.com/office/drawing/2010/main">
                <a:noFill/>
              </a14:hiddenFill>
            </a:ext>
          </a:extLst>
        </p:spPr>
        <p:txBody>
          <a:bodyPr/>
          <a:lstStyle/>
          <a:p>
            <a:endParaRPr lang="en-US" dirty="0">
              <a:solidFill>
                <a:schemeClr val="bg1"/>
              </a:solidFill>
            </a:endParaRPr>
          </a:p>
        </p:txBody>
      </p:sp>
      <p:cxnSp>
        <p:nvCxnSpPr>
          <p:cNvPr id="47112" name="AutoShape 14" descr="The image shows five rectangular boxes. The rectangular box on the top is labeled adjustments to product items, lines, and mixes. A line branches out of the box into two boxes on either sides. The boxes on the left are labeled product modification and product repositioning. The boxes on the right are labeled product line extension and product contraction. " title="Adjustments"/>
          <p:cNvCxnSpPr>
            <a:cxnSpLocks noChangeShapeType="1"/>
          </p:cNvCxnSpPr>
          <p:nvPr/>
        </p:nvCxnSpPr>
        <p:spPr bwMode="auto">
          <a:xfrm rot="16200000" flipH="1">
            <a:off x="5490781" y="2527354"/>
            <a:ext cx="709613" cy="2673241"/>
          </a:xfrm>
          <a:prstGeom prst="bentConnector3">
            <a:avLst>
              <a:gd name="adj1" fmla="val 49889"/>
            </a:avLst>
          </a:prstGeom>
          <a:noFill/>
          <a:ln w="9525">
            <a:solidFill>
              <a:srgbClr val="00A8A8"/>
            </a:solidFill>
            <a:miter lim="800000"/>
            <a:headEnd/>
            <a:tailEnd/>
          </a:ln>
          <a:extLst>
            <a:ext uri="{909E8E84-426E-40DD-AFC4-6F175D3DCCD1}">
              <a14:hiddenFill xmlns:a14="http://schemas.microsoft.com/office/drawing/2010/main">
                <a:noFill/>
              </a14:hiddenFill>
            </a:ext>
          </a:extLst>
        </p:spPr>
      </p:cxnSp>
      <p:sp>
        <p:nvSpPr>
          <p:cNvPr id="12"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3</a:t>
            </a:r>
            <a:endParaRPr lang="en-US" altLang="en-US" sz="2000" dirty="0">
              <a:solidFill>
                <a:schemeClr val="tx2"/>
              </a:solidFill>
              <a:latin typeface="Franklin Gothic Medium" panose="020B0603020102020204" pitchFamily="34" charset="0"/>
            </a:endParaRPr>
          </a:p>
        </p:txBody>
      </p:sp>
      <p:sp>
        <p:nvSpPr>
          <p:cNvPr id="14" name="Rectangle 10"/>
          <p:cNvSpPr>
            <a:spLocks noChangeArrowheads="1"/>
          </p:cNvSpPr>
          <p:nvPr/>
        </p:nvSpPr>
        <p:spPr bwMode="auto">
          <a:xfrm>
            <a:off x="5596740" y="5233990"/>
            <a:ext cx="3158323" cy="637377"/>
          </a:xfrm>
          <a:prstGeom prst="rect">
            <a:avLst/>
          </a:prstGeom>
          <a:solidFill>
            <a:srgbClr val="00A8A8"/>
          </a:solidFill>
          <a:ln>
            <a:solidFill>
              <a:srgbClr val="00A8A8"/>
            </a:solidFill>
          </a:ln>
          <a:extLst/>
        </p:spPr>
        <p:style>
          <a:lnRef idx="2">
            <a:schemeClr val="dk1">
              <a:shade val="50000"/>
            </a:schemeClr>
          </a:lnRef>
          <a:fillRef idx="1">
            <a:schemeClr val="dk1"/>
          </a:fillRef>
          <a:effectRef idx="0">
            <a:schemeClr val="dk1"/>
          </a:effectRef>
          <a:fontRef idx="minor">
            <a:schemeClr val="lt1"/>
          </a:fontRef>
        </p:style>
        <p:txBody>
          <a:bodyPr lIns="82550" tIns="41275" rIns="82550" bIns="41275" anchor="ctr"/>
          <a:lstStyle>
            <a:lvl1pPr defTabSz="739775">
              <a:defRPr sz="2800">
                <a:solidFill>
                  <a:schemeClr val="tx1"/>
                </a:solidFill>
                <a:latin typeface="Arial Unicode MS" panose="020B0604020202020204" pitchFamily="34" charset="-128"/>
                <a:ea typeface="ＭＳ Ｐゴシック" panose="020B0600070205080204" pitchFamily="34" charset="-128"/>
              </a:defRPr>
            </a:lvl1pPr>
            <a:lvl2pPr marL="742950" indent="-285750" defTabSz="739775">
              <a:defRPr sz="2800">
                <a:solidFill>
                  <a:schemeClr val="tx1"/>
                </a:solidFill>
                <a:latin typeface="Arial Unicode MS" panose="020B0604020202020204" pitchFamily="34" charset="-128"/>
                <a:ea typeface="ＭＳ Ｐゴシック" panose="020B0600070205080204" pitchFamily="34" charset="-128"/>
              </a:defRPr>
            </a:lvl2pPr>
            <a:lvl3pPr marL="1143000" indent="-228600" defTabSz="739775">
              <a:defRPr sz="2800">
                <a:solidFill>
                  <a:schemeClr val="tx1"/>
                </a:solidFill>
                <a:latin typeface="Arial Unicode MS" panose="020B0604020202020204" pitchFamily="34" charset="-128"/>
                <a:ea typeface="ＭＳ Ｐゴシック" panose="020B0600070205080204" pitchFamily="34" charset="-128"/>
              </a:defRPr>
            </a:lvl3pPr>
            <a:lvl4pPr marL="1600200" indent="-228600" defTabSz="739775">
              <a:defRPr sz="2800">
                <a:solidFill>
                  <a:schemeClr val="tx1"/>
                </a:solidFill>
                <a:latin typeface="Arial Unicode MS" panose="020B0604020202020204" pitchFamily="34" charset="-128"/>
                <a:ea typeface="ＭＳ Ｐゴシック" panose="020B0600070205080204" pitchFamily="34" charset="-128"/>
              </a:defRPr>
            </a:lvl4pPr>
            <a:lvl5pPr marL="2057400" indent="-228600" defTabSz="739775">
              <a:defRPr sz="2800">
                <a:solidFill>
                  <a:schemeClr val="tx1"/>
                </a:solidFill>
                <a:latin typeface="Arial Unicode MS" panose="020B0604020202020204" pitchFamily="34" charset="-128"/>
                <a:ea typeface="ＭＳ Ｐゴシック" panose="020B0600070205080204" pitchFamily="34" charset="-128"/>
              </a:defRPr>
            </a:lvl5pPr>
            <a:lvl6pPr marL="25146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6pPr>
            <a:lvl7pPr marL="29718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7pPr>
            <a:lvl8pPr marL="34290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8pPr>
            <a:lvl9pPr marL="3886200" indent="-228600" defTabSz="739775" eaLnBrk="0" fontAlgn="base" hangingPunct="0">
              <a:spcBef>
                <a:spcPct val="0"/>
              </a:spcBef>
              <a:spcAft>
                <a:spcPct val="0"/>
              </a:spcAft>
              <a:defRPr sz="2800">
                <a:solidFill>
                  <a:schemeClr val="tx1"/>
                </a:solidFill>
                <a:latin typeface="Arial Unicode MS" panose="020B0604020202020204" pitchFamily="34" charset="-128"/>
                <a:ea typeface="ＭＳ Ｐゴシック" panose="020B0600070205080204" pitchFamily="34" charset="-128"/>
              </a:defRPr>
            </a:lvl9pPr>
          </a:lstStyle>
          <a:p>
            <a:pPr algn="ctr">
              <a:lnSpc>
                <a:spcPct val="90000"/>
              </a:lnSpc>
            </a:pPr>
            <a:r>
              <a:rPr lang="en-US" altLang="en-US" sz="2300" dirty="0" smtClean="0">
                <a:solidFill>
                  <a:schemeClr val="bg1"/>
                </a:solidFill>
                <a:latin typeface="Arial" panose="020B0604020202020204" pitchFamily="34" charset="0"/>
              </a:rPr>
              <a:t>Product contraction</a:t>
            </a:r>
            <a:endParaRPr lang="en-US" altLang="en-US" sz="2300" dirty="0">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left)">
                                      <p:cBhvr>
                                        <p:cTn id="7" dur="500"/>
                                        <p:tgtEl>
                                          <p:spTgt spid="47109"/>
                                        </p:tgtEl>
                                      </p:cBhvr>
                                    </p:animEffect>
                                  </p:childTnLst>
                                </p:cTn>
                              </p:par>
                              <p:par>
                                <p:cTn id="8" presetID="22" presetClass="entr" presetSubtype="8" fill="hold" nodeType="withEffect">
                                  <p:stCondLst>
                                    <p:cond delay="0"/>
                                  </p:stCondLst>
                                  <p:childTnLst>
                                    <p:set>
                                      <p:cBhvr>
                                        <p:cTn id="9" dur="1" fill="hold">
                                          <p:stCondLst>
                                            <p:cond delay="0"/>
                                          </p:stCondLst>
                                        </p:cTn>
                                        <p:tgtEl>
                                          <p:spTgt spid="47112"/>
                                        </p:tgtEl>
                                        <p:attrNameLst>
                                          <p:attrName>style.visibility</p:attrName>
                                        </p:attrNameLst>
                                      </p:cBhvr>
                                      <p:to>
                                        <p:strVal val="visible"/>
                                      </p:to>
                                    </p:set>
                                    <p:animEffect transition="in" filter="wipe(left)">
                                      <p:cBhvr>
                                        <p:cTn id="10" dur="500"/>
                                        <p:tgtEl>
                                          <p:spTgt spid="47112"/>
                                        </p:tgtEl>
                                      </p:cBhvr>
                                    </p:animEffect>
                                  </p:childTnLst>
                                </p:cTn>
                              </p:par>
                              <p:par>
                                <p:cTn id="11" presetID="22" presetClass="entr" presetSubtype="8" fill="hold" nodeType="withEffect">
                                  <p:stCondLst>
                                    <p:cond delay="0"/>
                                  </p:stCondLst>
                                  <p:childTnLst>
                                    <p:set>
                                      <p:cBhvr>
                                        <p:cTn id="12" dur="1" fill="hold">
                                          <p:stCondLst>
                                            <p:cond delay="0"/>
                                          </p:stCondLst>
                                        </p:cTn>
                                        <p:tgtEl>
                                          <p:spTgt spid="47110"/>
                                        </p:tgtEl>
                                        <p:attrNameLst>
                                          <p:attrName>style.visibility</p:attrName>
                                        </p:attrNameLst>
                                      </p:cBhvr>
                                      <p:to>
                                        <p:strVal val="visible"/>
                                      </p:to>
                                    </p:set>
                                    <p:animEffect transition="in" filter="wipe(left)">
                                      <p:cBhvr>
                                        <p:cTn id="13" dur="500"/>
                                        <p:tgtEl>
                                          <p:spTgt spid="47110"/>
                                        </p:tgtEl>
                                      </p:cBhvr>
                                    </p:animEffect>
                                  </p:childTnLst>
                                </p:cTn>
                              </p:par>
                              <p:par>
                                <p:cTn id="14" presetID="22" presetClass="entr" presetSubtype="8" fill="hold" nodeType="with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wipe(left)">
                                      <p:cBhvr>
                                        <p:cTn id="16" dur="500"/>
                                        <p:tgtEl>
                                          <p:spTgt spid="4710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7111"/>
                                        </p:tgtEl>
                                        <p:attrNameLst>
                                          <p:attrName>style.visibility</p:attrName>
                                        </p:attrNameLst>
                                      </p:cBhvr>
                                      <p:to>
                                        <p:strVal val="visible"/>
                                      </p:to>
                                    </p:set>
                                    <p:animEffect transition="in" filter="wipe(up)">
                                      <p:cBhvr>
                                        <p:cTn id="19" dur="500"/>
                                        <p:tgtEl>
                                          <p:spTgt spid="471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3175"/>
            <a:ext cx="8229600" cy="1143000"/>
          </a:xfrm>
        </p:spPr>
        <p:txBody>
          <a:bodyPr/>
          <a:lstStyle/>
          <a:p>
            <a:pPr>
              <a:defRPr/>
            </a:pPr>
            <a:r>
              <a:rPr lang="en-US" dirty="0">
                <a:solidFill>
                  <a:schemeClr val="tx2"/>
                </a:solidFill>
                <a:latin typeface="Franklin Gothic Medium" panose="020B0603020102020204" pitchFamily="34" charset="0"/>
              </a:rPr>
              <a:t>Benefits of Branding</a:t>
            </a:r>
          </a:p>
        </p:txBody>
      </p:sp>
      <p:sp>
        <p:nvSpPr>
          <p:cNvPr id="61443" name="Content Placeholder 2"/>
          <p:cNvSpPr>
            <a:spLocks noGrp="1"/>
          </p:cNvSpPr>
          <p:nvPr>
            <p:ph idx="1"/>
          </p:nvPr>
        </p:nvSpPr>
        <p:spPr>
          <a:xfrm>
            <a:off x="993775" y="1533525"/>
            <a:ext cx="7823200" cy="4227513"/>
          </a:xfrm>
        </p:spPr>
        <p:txBody>
          <a:bodyPr/>
          <a:lstStyle/>
          <a:p>
            <a:r>
              <a:rPr lang="en-IN" altLang="en-US" dirty="0" smtClean="0">
                <a:solidFill>
                  <a:schemeClr val="tx2"/>
                </a:solidFill>
              </a:rPr>
              <a:t>Benefits </a:t>
            </a:r>
            <a:r>
              <a:rPr lang="en-IN" altLang="en-US" dirty="0">
                <a:solidFill>
                  <a:schemeClr val="tx2"/>
                </a:solidFill>
              </a:rPr>
              <a:t>when a product line contraction </a:t>
            </a:r>
            <a:r>
              <a:rPr lang="en-IN" altLang="en-US" dirty="0" smtClean="0">
                <a:solidFill>
                  <a:schemeClr val="tx2"/>
                </a:solidFill>
              </a:rPr>
              <a:t>occurs</a:t>
            </a:r>
          </a:p>
          <a:p>
            <a:pPr lvl="1"/>
            <a:r>
              <a:rPr lang="en-US" altLang="en-US" dirty="0" smtClean="0">
                <a:solidFill>
                  <a:schemeClr val="tx2"/>
                </a:solidFill>
              </a:rPr>
              <a:t>Product identification</a:t>
            </a:r>
          </a:p>
          <a:p>
            <a:pPr lvl="2"/>
            <a:r>
              <a:rPr lang="en-US" altLang="en-US" b="1" dirty="0" smtClean="0">
                <a:solidFill>
                  <a:schemeClr val="tx2"/>
                </a:solidFill>
              </a:rPr>
              <a:t>Brand equity</a:t>
            </a:r>
            <a:r>
              <a:rPr lang="en-US" altLang="en-US" dirty="0" smtClean="0">
                <a:solidFill>
                  <a:schemeClr val="tx2"/>
                </a:solidFill>
              </a:rPr>
              <a:t>: Value of a company or brand name</a:t>
            </a:r>
          </a:p>
          <a:p>
            <a:pPr marL="959803" lvl="2" indent="-273050">
              <a:buFont typeface="Arial" panose="020B0604020202020204" pitchFamily="34" charset="0"/>
              <a:buChar char="•"/>
            </a:pPr>
            <a:r>
              <a:rPr lang="en-IN" altLang="en-US" b="1" dirty="0" smtClean="0">
                <a:solidFill>
                  <a:schemeClr val="tx2"/>
                </a:solidFill>
              </a:rPr>
              <a:t>Global </a:t>
            </a:r>
            <a:r>
              <a:rPr lang="en-IN" altLang="en-US" b="1" dirty="0">
                <a:solidFill>
                  <a:schemeClr val="tx2"/>
                </a:solidFill>
              </a:rPr>
              <a:t>brand: </a:t>
            </a:r>
            <a:r>
              <a:rPr lang="en-IN" altLang="en-US" dirty="0">
                <a:solidFill>
                  <a:schemeClr val="tx2"/>
                </a:solidFill>
              </a:rPr>
              <a:t>Brand that obtains at least one-third of its earnings from outside its home </a:t>
            </a:r>
            <a:r>
              <a:rPr lang="en-IN" altLang="en-US" dirty="0" smtClean="0">
                <a:solidFill>
                  <a:schemeClr val="tx2"/>
                </a:solidFill>
              </a:rPr>
              <a:t>country</a:t>
            </a:r>
          </a:p>
          <a:p>
            <a:pPr marL="959803" lvl="2" indent="-273050">
              <a:buFont typeface="Arial" panose="020B0604020202020204" pitchFamily="34" charset="0"/>
              <a:buChar char="•"/>
            </a:pPr>
            <a:r>
              <a:rPr lang="en-US" altLang="en-US" b="1" dirty="0" smtClean="0">
                <a:solidFill>
                  <a:schemeClr val="tx2"/>
                </a:solidFill>
              </a:rPr>
              <a:t>Brand loyalty</a:t>
            </a:r>
            <a:r>
              <a:rPr lang="en-US" altLang="en-US" dirty="0" smtClean="0">
                <a:solidFill>
                  <a:schemeClr val="tx2"/>
                </a:solidFill>
              </a:rPr>
              <a:t>: Consistent preference for one brand over all others</a:t>
            </a:r>
          </a:p>
          <a:p>
            <a:pPr lvl="1"/>
            <a:r>
              <a:rPr lang="en-US" altLang="en-US" dirty="0" smtClean="0">
                <a:solidFill>
                  <a:schemeClr val="tx2"/>
                </a:solidFill>
              </a:rPr>
              <a:t>New-product sales and repeat sales</a:t>
            </a:r>
          </a:p>
          <a:p>
            <a:endParaRPr lang="en-US" altLang="en-US" dirty="0" smtClean="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4</a:t>
            </a:r>
            <a:endParaRPr lang="en-US" altLang="en-US" sz="2000" dirty="0">
              <a:solidFill>
                <a:schemeClr val="tx2"/>
              </a:solidFill>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p:cNvSpPr>
          <p:nvPr>
            <p:ph type="title"/>
          </p:nvPr>
        </p:nvSpPr>
        <p:spPr/>
        <p:txBody>
          <a:bodyPr/>
          <a:lstStyle/>
          <a:p>
            <a:pPr eaLnBrk="1" hangingPunct="1">
              <a:defRPr/>
            </a:pPr>
            <a:r>
              <a:rPr lang="en-US" dirty="0" smtClean="0">
                <a:solidFill>
                  <a:schemeClr val="tx2"/>
                </a:solidFill>
                <a:latin typeface="Franklin Gothic Medium" panose="020B0603020102020204" pitchFamily="34" charset="0"/>
              </a:rPr>
              <a:t>Individual Brands versus Family Brands</a:t>
            </a:r>
          </a:p>
        </p:txBody>
      </p:sp>
      <p:sp>
        <p:nvSpPr>
          <p:cNvPr id="4" name="Content Placeholder 3"/>
          <p:cNvSpPr>
            <a:spLocks noGrp="1"/>
          </p:cNvSpPr>
          <p:nvPr>
            <p:ph idx="1"/>
          </p:nvPr>
        </p:nvSpPr>
        <p:spPr/>
        <p:txBody>
          <a:bodyPr/>
          <a:lstStyle/>
          <a:p>
            <a:r>
              <a:rPr lang="en-US" b="1" dirty="0" smtClean="0">
                <a:solidFill>
                  <a:schemeClr val="tx2"/>
                </a:solidFill>
              </a:rPr>
              <a:t>Individual branding</a:t>
            </a:r>
            <a:endParaRPr lang="en-US" dirty="0">
              <a:solidFill>
                <a:schemeClr val="tx2"/>
              </a:solidFill>
            </a:endParaRPr>
          </a:p>
          <a:p>
            <a:pPr lvl="1"/>
            <a:r>
              <a:rPr lang="en-US" dirty="0" smtClean="0">
                <a:solidFill>
                  <a:schemeClr val="tx2"/>
                </a:solidFill>
              </a:rPr>
              <a:t>Using different </a:t>
            </a:r>
            <a:r>
              <a:rPr lang="en-US" dirty="0">
                <a:solidFill>
                  <a:schemeClr val="tx2"/>
                </a:solidFill>
              </a:rPr>
              <a:t>brand names for </a:t>
            </a:r>
            <a:r>
              <a:rPr lang="en-US" dirty="0" smtClean="0">
                <a:solidFill>
                  <a:schemeClr val="tx2"/>
                </a:solidFill>
              </a:rPr>
              <a:t>different products</a:t>
            </a:r>
          </a:p>
          <a:p>
            <a:r>
              <a:rPr lang="en-US" b="1" dirty="0" smtClean="0">
                <a:solidFill>
                  <a:schemeClr val="tx2"/>
                </a:solidFill>
              </a:rPr>
              <a:t>Family branding</a:t>
            </a:r>
            <a:endParaRPr lang="en-US" dirty="0">
              <a:solidFill>
                <a:schemeClr val="tx2"/>
              </a:solidFill>
            </a:endParaRPr>
          </a:p>
          <a:p>
            <a:pPr lvl="1"/>
            <a:r>
              <a:rPr lang="en-US" dirty="0" smtClean="0">
                <a:solidFill>
                  <a:schemeClr val="tx2"/>
                </a:solidFill>
              </a:rPr>
              <a:t>Marketing </a:t>
            </a:r>
            <a:r>
              <a:rPr lang="en-IN" dirty="0" smtClean="0">
                <a:solidFill>
                  <a:schemeClr val="tx2"/>
                </a:solidFill>
              </a:rPr>
              <a:t>several </a:t>
            </a:r>
            <a:r>
              <a:rPr lang="en-IN" dirty="0">
                <a:solidFill>
                  <a:schemeClr val="tx2"/>
                </a:solidFill>
              </a:rPr>
              <a:t>different products under </a:t>
            </a:r>
            <a:r>
              <a:rPr lang="en-IN" dirty="0" smtClean="0">
                <a:solidFill>
                  <a:schemeClr val="tx2"/>
                </a:solidFill>
              </a:rPr>
              <a:t>the </a:t>
            </a:r>
            <a:r>
              <a:rPr lang="en-US" dirty="0" smtClean="0">
                <a:solidFill>
                  <a:schemeClr val="tx2"/>
                </a:solidFill>
              </a:rPr>
              <a:t>same </a:t>
            </a:r>
            <a:r>
              <a:rPr lang="en-US" dirty="0">
                <a:solidFill>
                  <a:schemeClr val="tx2"/>
                </a:solidFill>
              </a:rPr>
              <a:t>brand name</a:t>
            </a: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4</a:t>
            </a:r>
            <a:endParaRPr lang="en-US" altLang="en-US" sz="2000" dirty="0">
              <a:solidFill>
                <a:schemeClr val="tx2"/>
              </a:solidFill>
              <a:latin typeface="Franklin Gothic Medium" panose="020B0603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p:cNvSpPr>
          <p:nvPr>
            <p:ph type="title"/>
          </p:nvPr>
        </p:nvSpPr>
        <p:spPr/>
        <p:txBody>
          <a:bodyPr/>
          <a:lstStyle/>
          <a:p>
            <a:r>
              <a:rPr lang="en-US" dirty="0" smtClean="0">
                <a:solidFill>
                  <a:schemeClr val="tx2"/>
                </a:solidFill>
                <a:latin typeface="Franklin Gothic Medium" panose="020B0603020102020204" pitchFamily="34" charset="0"/>
              </a:rPr>
              <a:t>Co-branding</a:t>
            </a:r>
          </a:p>
        </p:txBody>
      </p:sp>
      <p:sp>
        <p:nvSpPr>
          <p:cNvPr id="15" name="Content Placeholder 14"/>
          <p:cNvSpPr>
            <a:spLocks noGrp="1"/>
          </p:cNvSpPr>
          <p:nvPr>
            <p:ph idx="1"/>
          </p:nvPr>
        </p:nvSpPr>
        <p:spPr/>
        <p:txBody>
          <a:bodyPr/>
          <a:lstStyle/>
          <a:p>
            <a:r>
              <a:rPr lang="en-US" altLang="en-US" dirty="0" smtClean="0">
                <a:solidFill>
                  <a:schemeClr val="tx2"/>
                </a:solidFill>
              </a:rPr>
              <a:t>Placing two or more brand names on a product or its package</a:t>
            </a:r>
          </a:p>
          <a:p>
            <a:r>
              <a:rPr lang="en-US" altLang="en-US" dirty="0" smtClean="0">
                <a:solidFill>
                  <a:schemeClr val="tx2"/>
                </a:solidFill>
              </a:rPr>
              <a:t>Types of co-branding</a:t>
            </a:r>
          </a:p>
          <a:p>
            <a:pPr lvl="1"/>
            <a:r>
              <a:rPr lang="en-US" altLang="en-US" dirty="0" smtClean="0">
                <a:solidFill>
                  <a:schemeClr val="tx2"/>
                </a:solidFill>
              </a:rPr>
              <a:t>Ingredient branding - Identifies the brand of a part that makes up the product </a:t>
            </a:r>
          </a:p>
          <a:p>
            <a:pPr lvl="1"/>
            <a:r>
              <a:rPr lang="en-IN" altLang="en-US" dirty="0">
                <a:solidFill>
                  <a:schemeClr val="tx2"/>
                </a:solidFill>
              </a:rPr>
              <a:t>Cooperative </a:t>
            </a:r>
            <a:r>
              <a:rPr lang="en-IN" altLang="en-US" dirty="0" smtClean="0">
                <a:solidFill>
                  <a:schemeClr val="tx2"/>
                </a:solidFill>
              </a:rPr>
              <a:t>branding - Occurs </a:t>
            </a:r>
            <a:r>
              <a:rPr lang="en-IN" altLang="en-US" dirty="0">
                <a:solidFill>
                  <a:schemeClr val="tx2"/>
                </a:solidFill>
              </a:rPr>
              <a:t>when two brands receiving equal treatment borrow from each other’s brand </a:t>
            </a:r>
            <a:r>
              <a:rPr lang="en-IN" altLang="en-US" dirty="0" smtClean="0">
                <a:solidFill>
                  <a:schemeClr val="tx2"/>
                </a:solidFill>
              </a:rPr>
              <a:t>equity</a:t>
            </a:r>
          </a:p>
          <a:p>
            <a:pPr lvl="1"/>
            <a:r>
              <a:rPr lang="en-US" altLang="en-US" dirty="0" smtClean="0">
                <a:solidFill>
                  <a:schemeClr val="tx2"/>
                </a:solidFill>
              </a:rPr>
              <a:t>Complementary branding - Suggests usage by  advertising and marketing products that are used together</a:t>
            </a:r>
            <a:endParaRPr lang="en-US" dirty="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4</a:t>
            </a:r>
            <a:endParaRPr lang="en-US" altLang="en-US" sz="2000" dirty="0">
              <a:solidFill>
                <a:schemeClr val="tx2"/>
              </a:solidFill>
              <a:latin typeface="Franklin Gothic Medium" panose="020B0603020102020204" pitchFamily="34" charset="0"/>
            </a:endParaRPr>
          </a:p>
        </p:txBody>
      </p:sp>
    </p:spTree>
    <p:extLst>
      <p:ext uri="{BB962C8B-B14F-4D97-AF65-F5344CB8AC3E}">
        <p14:creationId xmlns:p14="http://schemas.microsoft.com/office/powerpoint/2010/main" val="3147880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25463" y="3175"/>
            <a:ext cx="8229600" cy="1143000"/>
          </a:xfrm>
        </p:spPr>
        <p:txBody>
          <a:bodyPr/>
          <a:lstStyle/>
          <a:p>
            <a:r>
              <a:rPr lang="en-US" altLang="en-US" dirty="0" smtClean="0">
                <a:solidFill>
                  <a:schemeClr val="tx2"/>
                </a:solidFill>
                <a:latin typeface="Franklin Gothic Medium" panose="020B0603020102020204" pitchFamily="34" charset="0"/>
                <a:ea typeface="Franklin Gothic Medium" panose="020B0603020102020204" pitchFamily="34" charset="0"/>
                <a:cs typeface="Franklin Gothic Medium" panose="020B0603020102020204" pitchFamily="34" charset="0"/>
              </a:rPr>
              <a:t>Trademarks</a:t>
            </a:r>
          </a:p>
        </p:txBody>
      </p:sp>
      <p:sp>
        <p:nvSpPr>
          <p:cNvPr id="66563" name="Content Placeholder 2"/>
          <p:cNvSpPr>
            <a:spLocks noGrp="1"/>
          </p:cNvSpPr>
          <p:nvPr>
            <p:ph idx="1"/>
          </p:nvPr>
        </p:nvSpPr>
        <p:spPr>
          <a:xfrm>
            <a:off x="993775" y="1533525"/>
            <a:ext cx="7823200" cy="4227513"/>
          </a:xfrm>
        </p:spPr>
        <p:txBody>
          <a:bodyPr/>
          <a:lstStyle/>
          <a:p>
            <a:r>
              <a:rPr lang="en-US" altLang="en-US" dirty="0" smtClean="0">
                <a:solidFill>
                  <a:schemeClr val="tx2"/>
                </a:solidFill>
              </a:rPr>
              <a:t>Exclusive rights to use a brand or part of a brand</a:t>
            </a:r>
          </a:p>
          <a:p>
            <a:r>
              <a:rPr lang="en-US" altLang="en-US" b="1" dirty="0" smtClean="0">
                <a:solidFill>
                  <a:schemeClr val="tx2"/>
                </a:solidFill>
              </a:rPr>
              <a:t>Service mark</a:t>
            </a:r>
            <a:r>
              <a:rPr lang="en-US" altLang="en-US" dirty="0" smtClean="0">
                <a:solidFill>
                  <a:schemeClr val="tx2"/>
                </a:solidFill>
              </a:rPr>
              <a:t>: Trademark for a service</a:t>
            </a:r>
          </a:p>
          <a:p>
            <a:r>
              <a:rPr lang="en-IN" dirty="0">
                <a:solidFill>
                  <a:schemeClr val="tx2"/>
                </a:solidFill>
              </a:rPr>
              <a:t>Digital Millennium Copyright Act (DMCA) explicitly applies trademark law to the digital </a:t>
            </a:r>
            <a:r>
              <a:rPr lang="en-IN" dirty="0" smtClean="0">
                <a:solidFill>
                  <a:schemeClr val="tx2"/>
                </a:solidFill>
              </a:rPr>
              <a:t>world</a:t>
            </a:r>
          </a:p>
          <a:p>
            <a:r>
              <a:rPr lang="en-IN" altLang="en-US" b="1" dirty="0">
                <a:solidFill>
                  <a:schemeClr val="tx2"/>
                </a:solidFill>
              </a:rPr>
              <a:t>Generic product name</a:t>
            </a:r>
            <a:r>
              <a:rPr lang="en-IN" altLang="en-US" dirty="0">
                <a:solidFill>
                  <a:schemeClr val="tx2"/>
                </a:solidFill>
              </a:rPr>
              <a:t>: Identifies a product by class or type and cannot be </a:t>
            </a:r>
            <a:r>
              <a:rPr lang="en-IN" altLang="en-US" dirty="0" smtClean="0">
                <a:solidFill>
                  <a:schemeClr val="tx2"/>
                </a:solidFill>
              </a:rPr>
              <a:t>trademarked</a:t>
            </a:r>
            <a:endParaRPr lang="en-IN" dirty="0" smtClean="0">
              <a:solidFill>
                <a:schemeClr val="tx2"/>
              </a:solidFill>
            </a:endParaRPr>
          </a:p>
          <a:p>
            <a:endParaRPr lang="en-US" altLang="en-US" dirty="0" smtClean="0">
              <a:solidFill>
                <a:schemeClr val="tx2"/>
              </a:solidFill>
            </a:endParaRPr>
          </a:p>
        </p:txBody>
      </p:sp>
      <p:sp>
        <p:nvSpPr>
          <p:cNvPr id="6" name="TextBox 1"/>
          <p:cNvSpPr txBox="1">
            <a:spLocks noChangeArrowheads="1"/>
          </p:cNvSpPr>
          <p:nvPr/>
        </p:nvSpPr>
        <p:spPr bwMode="auto">
          <a:xfrm>
            <a:off x="7905750" y="21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dirty="0" smtClean="0">
                <a:solidFill>
                  <a:schemeClr val="tx2"/>
                </a:solidFill>
                <a:latin typeface="Franklin Gothic Medium" panose="020B0603020102020204" pitchFamily="34" charset="0"/>
              </a:rPr>
              <a:t>LO 4</a:t>
            </a:r>
            <a:endParaRPr lang="en-US" altLang="en-US" sz="2000" dirty="0">
              <a:solidFill>
                <a:schemeClr val="tx2"/>
              </a:solidFill>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theme/theme1.xml><?xml version="1.0" encoding="utf-8"?>
<a:theme xmlns:a="http://schemas.openxmlformats.org/drawingml/2006/main" name="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70A9F-B9F0-4298-A30A-98181BB1721D}">
  <ds:schemaRefs>
    <ds:schemaRef ds:uri="http://schemas.microsoft.com/office/2006/documentManagement/types"/>
    <ds:schemaRef ds:uri="http://purl.org/dc/terms/"/>
    <ds:schemaRef ds:uri="http://schemas.openxmlformats.org/package/2006/metadata/core-properties"/>
    <ds:schemaRef ds:uri="http://purl.org/dc/dcmitype/"/>
    <ds:schemaRef ds:uri="5b47f0fb-e24d-44b9-89a4-ff46b5ce035f"/>
    <ds:schemaRef ds:uri="http://purl.org/dc/elements/1.1/"/>
    <ds:schemaRef ds:uri="http://schemas.microsoft.com/office/2006/metadata/properties"/>
    <ds:schemaRef ds:uri="http://schemas.microsoft.com/office/infopath/2007/PartnerControls"/>
    <ds:schemaRef ds:uri="dbac95d4-689a-4a2b-9845-ea50641fb23b"/>
    <ds:schemaRef ds:uri="http://www.w3.org/XML/1998/namespace"/>
  </ds:schemaRefs>
</ds:datastoreItem>
</file>

<file path=customXml/itemProps2.xml><?xml version="1.0" encoding="utf-8"?>
<ds:datastoreItem xmlns:ds="http://schemas.openxmlformats.org/officeDocument/2006/customXml" ds:itemID="{9B87BAFB-C3A5-4C7F-BC3C-7BB429D53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10735</TotalTime>
  <Words>1498</Words>
  <Application>Microsoft Office PowerPoint</Application>
  <PresentationFormat>On-screen Show (4:3)</PresentationFormat>
  <Paragraphs>223</Paragraphs>
  <Slides>19</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MS PGothic</vt:lpstr>
      <vt:lpstr>Calibri</vt:lpstr>
      <vt:lpstr>Times New Roman</vt:lpstr>
      <vt:lpstr>DINPro-CondBlack</vt:lpstr>
      <vt:lpstr>Arial</vt:lpstr>
      <vt:lpstr>Arial Narrow</vt:lpstr>
      <vt:lpstr>Arial Unicode MS</vt:lpstr>
      <vt:lpstr>Franklin Gothic Medium</vt:lpstr>
      <vt:lpstr>MS PGothic</vt:lpstr>
      <vt:lpstr>Lucida Grande</vt:lpstr>
      <vt:lpstr>Rockwell</vt:lpstr>
      <vt:lpstr>Wingdings</vt:lpstr>
      <vt:lpstr>Eras Bold ITC</vt:lpstr>
      <vt:lpstr>Office Theme</vt:lpstr>
      <vt:lpstr>Chapter 1 An Overview of Marketing </vt:lpstr>
      <vt:lpstr>Learning Outcomes</vt:lpstr>
      <vt:lpstr>Product</vt:lpstr>
      <vt:lpstr>Product Items, Lines, and Mixes </vt:lpstr>
      <vt:lpstr>Adjustments</vt:lpstr>
      <vt:lpstr>Benefits of Branding</vt:lpstr>
      <vt:lpstr>Individual Brands versus Family Brands</vt:lpstr>
      <vt:lpstr>Co-branding</vt:lpstr>
      <vt:lpstr>Trademarks</vt:lpstr>
      <vt:lpstr>Functions of Packaging</vt:lpstr>
      <vt:lpstr>Labeling</vt:lpstr>
      <vt:lpstr>Universal Product Codes (UPCs)</vt:lpstr>
      <vt:lpstr>Global Issues in Branding</vt:lpstr>
      <vt:lpstr>Global Issues in Packaging</vt:lpstr>
      <vt:lpstr>Product Warranties </vt:lpstr>
      <vt:lpstr>Key Terms </vt:lpstr>
      <vt:lpstr>Key Terms (continued)</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An Overview of Marketing</dc:subject>
  <dc:creator>Deb Baker</dc:creator>
  <cp:lastModifiedBy>Ashtami Devi</cp:lastModifiedBy>
  <cp:revision>769</cp:revision>
  <dcterms:created xsi:type="dcterms:W3CDTF">2006-06-08T19:20:03Z</dcterms:created>
  <dcterms:modified xsi:type="dcterms:W3CDTF">2017-01-09T09:44:56Z</dcterms:modified>
</cp:coreProperties>
</file>